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notesMasterIdLst>
    <p:notesMasterId r:id="rId9"/>
  </p:notesMasterIdLst>
  <p:sldIdLst>
    <p:sldId id="317" r:id="rId2"/>
    <p:sldId id="260" r:id="rId3"/>
    <p:sldId id="627" r:id="rId4"/>
    <p:sldId id="638" r:id="rId5"/>
    <p:sldId id="636" r:id="rId6"/>
    <p:sldId id="637" r:id="rId7"/>
    <p:sldId id="634" r:id="rId8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tostoli, Elli" initials="KE" lastIdx="6" clrIdx="0">
    <p:extLst>
      <p:ext uri="{19B8F6BF-5375-455C-9EA6-DF929625EA0E}">
        <p15:presenceInfo xmlns:p15="http://schemas.microsoft.com/office/powerpoint/2012/main" userId="S::elli.kontostoli@norfolk.gov.uk::eb30ed40-95e9-43be-b8d2-edb7236b25b0" providerId="AD"/>
      </p:ext>
    </p:extLst>
  </p:cmAuthor>
  <p:cmAuthor id="2" name="Wilson, Christine" initials="WC" lastIdx="7" clrIdx="1">
    <p:extLst>
      <p:ext uri="{19B8F6BF-5375-455C-9EA6-DF929625EA0E}">
        <p15:presenceInfo xmlns:p15="http://schemas.microsoft.com/office/powerpoint/2012/main" userId="S::christine.wilson4@norfolk.gov.uk::dd55493c-2dc4-45e6-b71d-2ea4697e119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1E5C"/>
    <a:srgbClr val="97BF0B"/>
    <a:srgbClr val="173A59"/>
    <a:srgbClr val="1E2A5A"/>
    <a:srgbClr val="47AD90"/>
    <a:srgbClr val="668E87"/>
    <a:srgbClr val="F26631"/>
    <a:srgbClr val="98BF0E"/>
    <a:srgbClr val="009290"/>
    <a:srgbClr val="A0CE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31C91-0512-4943-AD63-0B84BA901A82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0194C-BCE9-47EE-A1FC-A411D134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36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0194C-BCE9-47EE-A1FC-A411D134C74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95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0194C-BCE9-47EE-A1FC-A411D134C74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674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9CDA1E-DAA7-4AFE-8BC5-0CBCE2065C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2323" y="-1458460"/>
            <a:ext cx="7471593" cy="7543574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8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9CDA1E-DAA7-4AFE-8BC5-0CBCE2065C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06063" y="1748054"/>
            <a:ext cx="4333412" cy="4375160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C57CF50-0DA1-42D9-BFB0-029025BFEC2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52525" y="368300"/>
            <a:ext cx="4943475" cy="4991100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4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9CDA1E-DAA7-4AFE-8BC5-0CBCE2065C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8668" y="441768"/>
            <a:ext cx="3334920" cy="3367049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5804D578-9266-4F5D-9509-A610B50F410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868657" y="733505"/>
            <a:ext cx="3334920" cy="3367049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9EDD0FC9-3506-47BB-82A9-D217F237179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28540" y="3049183"/>
            <a:ext cx="3334920" cy="3367049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3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03F543CF-ED58-444D-90A7-B4596E14A1B7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836814" y="1309831"/>
            <a:ext cx="7051964" cy="45296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9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50887F12-0621-444A-98BB-AA2C7FAC9A69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432300" y="482600"/>
            <a:ext cx="6921500" cy="5791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9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B20823B-0C37-446C-9E02-755FF2284C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B82B-C53D-4243-BDC3-5F7DDC2F4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6C8DC6-2D99-4341-BB96-BA51E8CE8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B96F4-7BBD-49CF-A77D-0C3304400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D8E8-4018-4D85-A034-6084F635E9A1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396D8-7F82-4EE6-A19E-94F26D04C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8768E-BB15-470C-A011-96023CC53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869-51EA-4359-B6B2-A8D6CC0D6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02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490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21" r:id="rId2"/>
    <p:sldLayoutId id="2147483725" r:id="rId3"/>
    <p:sldLayoutId id="2147483722" r:id="rId4"/>
    <p:sldLayoutId id="2147483723" r:id="rId5"/>
    <p:sldLayoutId id="2147483724" r:id="rId6"/>
    <p:sldLayoutId id="2147483726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2.svg"/><Relationship Id="rId26" Type="http://schemas.openxmlformats.org/officeDocument/2006/relationships/image" Target="../media/image30.sv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34" Type="http://schemas.openxmlformats.org/officeDocument/2006/relationships/image" Target="../media/image38.sv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33" Type="http://schemas.openxmlformats.org/officeDocument/2006/relationships/image" Target="../media/image37.png"/><Relationship Id="rId2" Type="http://schemas.openxmlformats.org/officeDocument/2006/relationships/image" Target="../media/image6.jpg"/><Relationship Id="rId16" Type="http://schemas.openxmlformats.org/officeDocument/2006/relationships/image" Target="../media/image20.svg"/><Relationship Id="rId20" Type="http://schemas.openxmlformats.org/officeDocument/2006/relationships/image" Target="../media/image24.svg"/><Relationship Id="rId29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24" Type="http://schemas.openxmlformats.org/officeDocument/2006/relationships/image" Target="../media/image28.svg"/><Relationship Id="rId32" Type="http://schemas.openxmlformats.org/officeDocument/2006/relationships/image" Target="../media/image36.sv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svg"/><Relationship Id="rId36" Type="http://schemas.openxmlformats.org/officeDocument/2006/relationships/image" Target="../media/image40.svg"/><Relationship Id="rId10" Type="http://schemas.openxmlformats.org/officeDocument/2006/relationships/image" Target="../media/image14.svg"/><Relationship Id="rId19" Type="http://schemas.openxmlformats.org/officeDocument/2006/relationships/image" Target="../media/image23.png"/><Relationship Id="rId31" Type="http://schemas.openxmlformats.org/officeDocument/2006/relationships/image" Target="../media/image35.pn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Relationship Id="rId22" Type="http://schemas.openxmlformats.org/officeDocument/2006/relationships/image" Target="../media/image26.svg"/><Relationship Id="rId27" Type="http://schemas.openxmlformats.org/officeDocument/2006/relationships/image" Target="../media/image31.png"/><Relationship Id="rId30" Type="http://schemas.openxmlformats.org/officeDocument/2006/relationships/image" Target="../media/image34.svg"/><Relationship Id="rId35" Type="http://schemas.openxmlformats.org/officeDocument/2006/relationships/image" Target="../media/image39.png"/><Relationship Id="rId8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svg"/><Relationship Id="rId3" Type="http://schemas.openxmlformats.org/officeDocument/2006/relationships/image" Target="../media/image42.svg"/><Relationship Id="rId7" Type="http://schemas.openxmlformats.org/officeDocument/2006/relationships/image" Target="../media/image46.svg"/><Relationship Id="rId12" Type="http://schemas.openxmlformats.org/officeDocument/2006/relationships/image" Target="../media/image51.png"/><Relationship Id="rId17" Type="http://schemas.openxmlformats.org/officeDocument/2006/relationships/image" Target="../media/image40.svg"/><Relationship Id="rId2" Type="http://schemas.openxmlformats.org/officeDocument/2006/relationships/image" Target="../media/image41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11" Type="http://schemas.openxmlformats.org/officeDocument/2006/relationships/image" Target="../media/image50.svg"/><Relationship Id="rId5" Type="http://schemas.openxmlformats.org/officeDocument/2006/relationships/image" Target="../media/image44.svg"/><Relationship Id="rId15" Type="http://schemas.openxmlformats.org/officeDocument/2006/relationships/image" Target="../media/image54.sv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svg"/><Relationship Id="rId14" Type="http://schemas.openxmlformats.org/officeDocument/2006/relationships/image" Target="../media/image5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svg"/><Relationship Id="rId13" Type="http://schemas.openxmlformats.org/officeDocument/2006/relationships/image" Target="../media/image3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8.sv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0" Type="http://schemas.openxmlformats.org/officeDocument/2006/relationships/image" Target="../media/image62.svg"/><Relationship Id="rId4" Type="http://schemas.openxmlformats.org/officeDocument/2006/relationships/image" Target="../media/image56.svg"/><Relationship Id="rId9" Type="http://schemas.openxmlformats.org/officeDocument/2006/relationships/image" Target="../media/image61.png"/><Relationship Id="rId14" Type="http://schemas.openxmlformats.org/officeDocument/2006/relationships/image" Target="../media/image3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svg"/><Relationship Id="rId7" Type="http://schemas.openxmlformats.org/officeDocument/2006/relationships/image" Target="../media/image70.sv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9.png"/><Relationship Id="rId5" Type="http://schemas.openxmlformats.org/officeDocument/2006/relationships/image" Target="../media/image68.svg"/><Relationship Id="rId4" Type="http://schemas.openxmlformats.org/officeDocument/2006/relationships/image" Target="../media/image67.png"/><Relationship Id="rId9" Type="http://schemas.openxmlformats.org/officeDocument/2006/relationships/image" Target="../media/image72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svg"/><Relationship Id="rId13" Type="http://schemas.openxmlformats.org/officeDocument/2006/relationships/image" Target="../media/image51.png"/><Relationship Id="rId18" Type="http://schemas.openxmlformats.org/officeDocument/2006/relationships/image" Target="../media/image86.sv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12" Type="http://schemas.openxmlformats.org/officeDocument/2006/relationships/image" Target="../media/image82.svg"/><Relationship Id="rId17" Type="http://schemas.openxmlformats.org/officeDocument/2006/relationships/image" Target="../media/image8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6.svg"/><Relationship Id="rId11" Type="http://schemas.openxmlformats.org/officeDocument/2006/relationships/image" Target="../media/image81.png"/><Relationship Id="rId5" Type="http://schemas.openxmlformats.org/officeDocument/2006/relationships/image" Target="../media/image75.png"/><Relationship Id="rId15" Type="http://schemas.openxmlformats.org/officeDocument/2006/relationships/image" Target="../media/image83.png"/><Relationship Id="rId10" Type="http://schemas.openxmlformats.org/officeDocument/2006/relationships/image" Target="../media/image80.svg"/><Relationship Id="rId4" Type="http://schemas.openxmlformats.org/officeDocument/2006/relationships/image" Target="../media/image74.svg"/><Relationship Id="rId9" Type="http://schemas.openxmlformats.org/officeDocument/2006/relationships/image" Target="../media/image79.png"/><Relationship Id="rId14" Type="http://schemas.openxmlformats.org/officeDocument/2006/relationships/image" Target="../media/image52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8.svg"/><Relationship Id="rId3" Type="http://schemas.openxmlformats.org/officeDocument/2006/relationships/image" Target="../media/image88.svg"/><Relationship Id="rId7" Type="http://schemas.openxmlformats.org/officeDocument/2006/relationships/image" Target="../media/image92.svg"/><Relationship Id="rId12" Type="http://schemas.openxmlformats.org/officeDocument/2006/relationships/image" Target="../media/image97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1.png"/><Relationship Id="rId11" Type="http://schemas.openxmlformats.org/officeDocument/2006/relationships/image" Target="../media/image96.svg"/><Relationship Id="rId5" Type="http://schemas.openxmlformats.org/officeDocument/2006/relationships/image" Target="../media/image90.svg"/><Relationship Id="rId15" Type="http://schemas.openxmlformats.org/officeDocument/2006/relationships/image" Target="../media/image100.svg"/><Relationship Id="rId10" Type="http://schemas.openxmlformats.org/officeDocument/2006/relationships/image" Target="../media/image95.png"/><Relationship Id="rId4" Type="http://schemas.openxmlformats.org/officeDocument/2006/relationships/image" Target="../media/image89.png"/><Relationship Id="rId9" Type="http://schemas.openxmlformats.org/officeDocument/2006/relationships/image" Target="../media/image94.svg"/><Relationship Id="rId14" Type="http://schemas.openxmlformats.org/officeDocument/2006/relationships/image" Target="../media/image9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BF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269D058-47D1-46E3-ABA4-923651BFC397}"/>
              </a:ext>
            </a:extLst>
          </p:cNvPr>
          <p:cNvSpPr txBox="1"/>
          <p:nvPr/>
        </p:nvSpPr>
        <p:spPr>
          <a:xfrm>
            <a:off x="324909" y="445170"/>
            <a:ext cx="11930869" cy="1556207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Mental Health Journey for Norfolk and Waveney residents</a:t>
            </a:r>
            <a:endParaRPr lang="en-GB" sz="4400" b="1" dirty="0">
              <a:solidFill>
                <a:srgbClr val="00264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B495899-D08A-47C8-BC81-403D271953F8}"/>
              </a:ext>
            </a:extLst>
          </p:cNvPr>
          <p:cNvSpPr/>
          <p:nvPr/>
        </p:nvSpPr>
        <p:spPr>
          <a:xfrm>
            <a:off x="-314497" y="5281202"/>
            <a:ext cx="3351716" cy="3351716"/>
          </a:xfrm>
          <a:prstGeom prst="ellipse">
            <a:avLst/>
          </a:pr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               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88661E0-B54D-44EB-95C3-BB1439DB4A94}"/>
              </a:ext>
            </a:extLst>
          </p:cNvPr>
          <p:cNvSpPr/>
          <p:nvPr/>
        </p:nvSpPr>
        <p:spPr>
          <a:xfrm>
            <a:off x="-529126" y="5281202"/>
            <a:ext cx="3351716" cy="33517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              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AC96B68-FE79-496A-B3E1-4C83A8358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09" y="5906224"/>
            <a:ext cx="1784742" cy="5551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057BBA-F731-46BE-AD6C-CBAA7630B02B}"/>
              </a:ext>
            </a:extLst>
          </p:cNvPr>
          <p:cNvSpPr txBox="1"/>
          <p:nvPr/>
        </p:nvSpPr>
        <p:spPr>
          <a:xfrm>
            <a:off x="325546" y="2365101"/>
            <a:ext cx="7331115" cy="842597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Health Intelligence, Insight &amp; Analytics</a:t>
            </a:r>
            <a:endParaRPr lang="en-GB" sz="2200" b="1" dirty="0">
              <a:solidFill>
                <a:srgbClr val="00264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5F59F1-A147-45A5-A0A4-7817D7D8EE18}"/>
              </a:ext>
            </a:extLst>
          </p:cNvPr>
          <p:cNvSpPr/>
          <p:nvPr/>
        </p:nvSpPr>
        <p:spPr>
          <a:xfrm>
            <a:off x="0" y="4332025"/>
            <a:ext cx="12192000" cy="71918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7B3CA5C-3A48-430D-9CCE-899E6EFFDE80}"/>
              </a:ext>
            </a:extLst>
          </p:cNvPr>
          <p:cNvCxnSpPr>
            <a:cxnSpLocks/>
          </p:cNvCxnSpPr>
          <p:nvPr/>
        </p:nvCxnSpPr>
        <p:spPr>
          <a:xfrm>
            <a:off x="0" y="4691617"/>
            <a:ext cx="12192000" cy="13929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phic 16" descr="Car with solid fill">
            <a:extLst>
              <a:ext uri="{FF2B5EF4-FFF2-40B4-BE49-F238E27FC236}">
                <a16:creationId xmlns:a16="http://schemas.microsoft.com/office/drawing/2014/main" id="{C637F134-4C4B-4FFD-A9E8-DB757169EE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7847706" y="1746153"/>
            <a:ext cx="3419137" cy="3870028"/>
          </a:xfrm>
          <a:prstGeom prst="rect">
            <a:avLst/>
          </a:prstGeom>
        </p:spPr>
      </p:pic>
      <p:pic>
        <p:nvPicPr>
          <p:cNvPr id="25" name="Graphic 24" descr="Brain in head with solid fill">
            <a:extLst>
              <a:ext uri="{FF2B5EF4-FFF2-40B4-BE49-F238E27FC236}">
                <a16:creationId xmlns:a16="http://schemas.microsoft.com/office/drawing/2014/main" id="{CA7271C6-5959-4515-B871-5A80411FEC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9144000" y="2874707"/>
            <a:ext cx="665982" cy="665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8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7A536C-CC5E-486B-8C3D-F89F3C703A58}"/>
              </a:ext>
            </a:extLst>
          </p:cNvPr>
          <p:cNvSpPr/>
          <p:nvPr/>
        </p:nvSpPr>
        <p:spPr>
          <a:xfrm>
            <a:off x="-1" y="0"/>
            <a:ext cx="12192000" cy="973123"/>
          </a:xfrm>
          <a:prstGeom prst="rect">
            <a:avLst/>
          </a:prstGeom>
          <a:solidFill>
            <a:srgbClr val="173A59"/>
          </a:solidFill>
          <a:ln>
            <a:solidFill>
              <a:srgbClr val="173A59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581C61-1476-4274-BF1B-6ED0E0FEE5B3}"/>
              </a:ext>
            </a:extLst>
          </p:cNvPr>
          <p:cNvSpPr txBox="1"/>
          <p:nvPr/>
        </p:nvSpPr>
        <p:spPr>
          <a:xfrm>
            <a:off x="2869035" y="644448"/>
            <a:ext cx="9326246" cy="338554"/>
          </a:xfrm>
          <a:prstGeom prst="rect">
            <a:avLst/>
          </a:prstGeom>
          <a:solidFill>
            <a:srgbClr val="9B1E5C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most likely to be affected?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6C5FEB-CB24-4A0C-A3F3-D82E98C3D281}"/>
              </a:ext>
            </a:extLst>
          </p:cNvPr>
          <p:cNvSpPr/>
          <p:nvPr/>
        </p:nvSpPr>
        <p:spPr>
          <a:xfrm>
            <a:off x="5335732" y="999516"/>
            <a:ext cx="6846122" cy="3518775"/>
          </a:xfrm>
          <a:prstGeom prst="rect">
            <a:avLst/>
          </a:prstGeom>
          <a:solidFill>
            <a:srgbClr val="173A59"/>
          </a:solidFill>
          <a:ln>
            <a:solidFill>
              <a:srgbClr val="173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FE03F5-3EBF-48D9-B976-00E1EA2EC801}"/>
              </a:ext>
            </a:extLst>
          </p:cNvPr>
          <p:cNvSpPr/>
          <p:nvPr/>
        </p:nvSpPr>
        <p:spPr>
          <a:xfrm>
            <a:off x="2869035" y="973123"/>
            <a:ext cx="2612854" cy="4233989"/>
          </a:xfrm>
          <a:prstGeom prst="rect">
            <a:avLst/>
          </a:prstGeom>
          <a:solidFill>
            <a:srgbClr val="173A59"/>
          </a:solidFill>
          <a:ln>
            <a:solidFill>
              <a:srgbClr val="173A59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68E1B-C928-4A07-8D10-95EAFB3348B9}"/>
              </a:ext>
            </a:extLst>
          </p:cNvPr>
          <p:cNvSpPr/>
          <p:nvPr/>
        </p:nvSpPr>
        <p:spPr>
          <a:xfrm>
            <a:off x="7310399" y="3749619"/>
            <a:ext cx="4875035" cy="465174"/>
          </a:xfrm>
          <a:prstGeom prst="rect">
            <a:avLst/>
          </a:prstGeom>
          <a:solidFill>
            <a:srgbClr val="173A59"/>
          </a:solidFill>
          <a:ln>
            <a:solidFill>
              <a:srgbClr val="173A59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CBE54F-C6A9-4DAA-B8A2-9170285B57CF}"/>
              </a:ext>
            </a:extLst>
          </p:cNvPr>
          <p:cNvSpPr/>
          <p:nvPr/>
        </p:nvSpPr>
        <p:spPr>
          <a:xfrm>
            <a:off x="5467257" y="4214043"/>
            <a:ext cx="1856763" cy="993067"/>
          </a:xfrm>
          <a:prstGeom prst="rect">
            <a:avLst/>
          </a:prstGeom>
          <a:solidFill>
            <a:srgbClr val="173A59"/>
          </a:solidFill>
          <a:ln>
            <a:solidFill>
              <a:srgbClr val="173A59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3F59C4-85D4-4CF1-8880-91DA3251533D}"/>
              </a:ext>
            </a:extLst>
          </p:cNvPr>
          <p:cNvSpPr/>
          <p:nvPr/>
        </p:nvSpPr>
        <p:spPr>
          <a:xfrm>
            <a:off x="3283" y="981145"/>
            <a:ext cx="2869035" cy="3869433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B8F558-0945-498A-AE2D-2EC6FBD2EA12}"/>
              </a:ext>
            </a:extLst>
          </p:cNvPr>
          <p:cNvSpPr/>
          <p:nvPr/>
        </p:nvSpPr>
        <p:spPr>
          <a:xfrm>
            <a:off x="7334383" y="4196950"/>
            <a:ext cx="4860900" cy="221410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3EA855B-D01F-4382-9E0F-0E18FD88B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339" y="6474280"/>
            <a:ext cx="2560604" cy="38372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CFB4AE8-9506-4097-B9D4-AE5ABE4AE200}"/>
              </a:ext>
            </a:extLst>
          </p:cNvPr>
          <p:cNvSpPr txBox="1"/>
          <p:nvPr/>
        </p:nvSpPr>
        <p:spPr>
          <a:xfrm>
            <a:off x="182182" y="60747"/>
            <a:ext cx="11918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cs typeface="Arial" panose="020B0604020202020204" pitchFamily="34" charset="0"/>
              </a:rPr>
              <a:t>Summary of Mental Health &amp; Wellbeing in Norfolk and Waveney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19F2C4-4388-4BF1-B861-7065C06FFFEF}"/>
              </a:ext>
            </a:extLst>
          </p:cNvPr>
          <p:cNvSpPr txBox="1"/>
          <p:nvPr/>
        </p:nvSpPr>
        <p:spPr>
          <a:xfrm>
            <a:off x="0" y="650990"/>
            <a:ext cx="2872318" cy="338554"/>
          </a:xfrm>
          <a:prstGeom prst="rect">
            <a:avLst/>
          </a:prstGeom>
          <a:solidFill>
            <a:srgbClr val="9B1E5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situation?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71EB738-E576-4C9E-AD60-16643A14EA11}"/>
              </a:ext>
            </a:extLst>
          </p:cNvPr>
          <p:cNvCxnSpPr>
            <a:cxnSpLocks/>
          </p:cNvCxnSpPr>
          <p:nvPr/>
        </p:nvCxnSpPr>
        <p:spPr>
          <a:xfrm>
            <a:off x="0" y="647638"/>
            <a:ext cx="12192000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B43961E-3A03-49CF-9820-024271DB3235}"/>
              </a:ext>
            </a:extLst>
          </p:cNvPr>
          <p:cNvSpPr txBox="1"/>
          <p:nvPr/>
        </p:nvSpPr>
        <p:spPr>
          <a:xfrm>
            <a:off x="7323754" y="3859526"/>
            <a:ext cx="4868246" cy="338554"/>
          </a:xfrm>
          <a:prstGeom prst="rect">
            <a:avLst/>
          </a:prstGeom>
          <a:solidFill>
            <a:srgbClr val="9B1E5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impacts and risks?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DEDA67-C6F0-4CBC-8E71-E8EE947912A8}"/>
              </a:ext>
            </a:extLst>
          </p:cNvPr>
          <p:cNvSpPr txBox="1"/>
          <p:nvPr/>
        </p:nvSpPr>
        <p:spPr>
          <a:xfrm>
            <a:off x="841645" y="1024377"/>
            <a:ext cx="189080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illness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contributes to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21%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total </a:t>
            </a: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 burden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UK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53B5AB9-FE35-4980-8CE6-2A73374D910A}"/>
              </a:ext>
            </a:extLst>
          </p:cNvPr>
          <p:cNvSpPr txBox="1"/>
          <p:nvPr/>
        </p:nvSpPr>
        <p:spPr>
          <a:xfrm>
            <a:off x="23604" y="1806440"/>
            <a:ext cx="27861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100" b="1" dirty="0"/>
          </a:p>
          <a:p>
            <a:pPr algn="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6%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and adolescents</a:t>
            </a: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emotional, social and mental health needs</a:t>
            </a: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758C4A-DD8E-4A84-84D3-79EE0D25DB74}"/>
              </a:ext>
            </a:extLst>
          </p:cNvPr>
          <p:cNvSpPr txBox="1"/>
          <p:nvPr/>
        </p:nvSpPr>
        <p:spPr>
          <a:xfrm>
            <a:off x="237969" y="3280033"/>
            <a:ext cx="269079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dirty="0"/>
          </a:p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16%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diagnosed mental health conditions</a:t>
            </a:r>
            <a:r>
              <a:rPr lang="en-GB" sz="1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endParaRPr lang="en-GB" sz="11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C58959-EFA5-4858-85AF-AF688EACC399}"/>
              </a:ext>
            </a:extLst>
          </p:cNvPr>
          <p:cNvSpPr txBox="1"/>
          <p:nvPr/>
        </p:nvSpPr>
        <p:spPr>
          <a:xfrm>
            <a:off x="10445398" y="1806440"/>
            <a:ext cx="15462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People who are 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unemployed, 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 is 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5% 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population</a:t>
            </a:r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44BC1D-50E7-468A-9BAF-E2F1C2655B22}"/>
              </a:ext>
            </a:extLst>
          </p:cNvPr>
          <p:cNvSpPr txBox="1"/>
          <p:nvPr/>
        </p:nvSpPr>
        <p:spPr>
          <a:xfrm>
            <a:off x="8439358" y="1724218"/>
            <a:ext cx="17989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26% 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people</a:t>
            </a:r>
            <a:r>
              <a:rPr lang="en-GB" sz="11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SMI</a:t>
            </a:r>
            <a:r>
              <a:rPr lang="en-GB" sz="11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en-GB" sz="11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smokers</a:t>
            </a:r>
            <a:r>
              <a:rPr lang="en-GB" sz="11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GB" sz="11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(compared to 15% of the general population)</a:t>
            </a:r>
            <a:endParaRPr lang="en-GB" sz="105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B089BB5-F125-4BC7-B03C-E808554F00B0}"/>
              </a:ext>
            </a:extLst>
          </p:cNvPr>
          <p:cNvSpPr txBox="1"/>
          <p:nvPr/>
        </p:nvSpPr>
        <p:spPr>
          <a:xfrm>
            <a:off x="844485" y="5448497"/>
            <a:ext cx="25689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accent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GB" sz="1100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xposure to </a:t>
            </a:r>
            <a:r>
              <a:rPr lang="en-GB" sz="14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green, outdoor spaces </a:t>
            </a:r>
            <a:r>
              <a:rPr lang="en-GB" sz="1100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GB" sz="14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physical activity </a:t>
            </a:r>
            <a:r>
              <a:rPr lang="en-GB" sz="1100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</a:t>
            </a:r>
            <a:r>
              <a:rPr lang="en-GB" sz="14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 mental health </a:t>
            </a:r>
            <a:endParaRPr lang="en-GB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246F88F-90B7-474D-97A8-A253507231AA}"/>
              </a:ext>
            </a:extLst>
          </p:cNvPr>
          <p:cNvSpPr txBox="1"/>
          <p:nvPr/>
        </p:nvSpPr>
        <p:spPr>
          <a:xfrm>
            <a:off x="9904893" y="5533542"/>
            <a:ext cx="26769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highest excess </a:t>
            </a:r>
          </a:p>
          <a:p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mental health admissions are in 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Lowestoft, Gorleston and</a:t>
            </a:r>
          </a:p>
          <a:p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Norwich</a:t>
            </a:r>
            <a:endParaRPr lang="en-GB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5" name="Graphic 54" descr="Bar graph with upward trend with solid fill">
            <a:extLst>
              <a:ext uri="{FF2B5EF4-FFF2-40B4-BE49-F238E27FC236}">
                <a16:creationId xmlns:a16="http://schemas.microsoft.com/office/drawing/2014/main" id="{A41ABB07-D7DC-4BDF-AFE0-FA3CFB370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6530" y="2758882"/>
            <a:ext cx="550338" cy="550338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0BEA87CC-20E8-401E-9080-1A292F59606B}"/>
              </a:ext>
            </a:extLst>
          </p:cNvPr>
          <p:cNvSpPr txBox="1"/>
          <p:nvPr/>
        </p:nvSpPr>
        <p:spPr>
          <a:xfrm>
            <a:off x="584012" y="2753832"/>
            <a:ext cx="215860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Prevalence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increasing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higher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 national average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223AE87-479A-4293-88EF-CBC487B4B5BB}"/>
              </a:ext>
            </a:extLst>
          </p:cNvPr>
          <p:cNvSpPr txBox="1"/>
          <p:nvPr/>
        </p:nvSpPr>
        <p:spPr>
          <a:xfrm>
            <a:off x="633810" y="3870493"/>
            <a:ext cx="2011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11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35BA3E8-8296-42AC-A61E-5F96FB102299}"/>
              </a:ext>
            </a:extLst>
          </p:cNvPr>
          <p:cNvSpPr txBox="1"/>
          <p:nvPr/>
        </p:nvSpPr>
        <p:spPr>
          <a:xfrm>
            <a:off x="159574" y="4107741"/>
            <a:ext cx="264579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Self-reported mental illness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en-GB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 national average, at 12%, identifying potential unmet needs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0B1F17C-8CCE-46E1-9D16-96B0F23F620E}"/>
              </a:ext>
            </a:extLst>
          </p:cNvPr>
          <p:cNvSpPr txBox="1"/>
          <p:nvPr/>
        </p:nvSpPr>
        <p:spPr>
          <a:xfrm>
            <a:off x="3500967" y="1194140"/>
            <a:ext cx="1992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76% of deaths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suicide were among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2" name="Graphic 71" descr="Man with solid fill">
            <a:extLst>
              <a:ext uri="{FF2B5EF4-FFF2-40B4-BE49-F238E27FC236}">
                <a16:creationId xmlns:a16="http://schemas.microsoft.com/office/drawing/2014/main" id="{64F7BEDD-E54E-4EC9-92E2-A5A3B501F6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14959" y="1071523"/>
            <a:ext cx="719299" cy="719299"/>
          </a:xfrm>
          <a:prstGeom prst="rect">
            <a:avLst/>
          </a:prstGeom>
        </p:spPr>
      </p:pic>
      <p:pic>
        <p:nvPicPr>
          <p:cNvPr id="94" name="Graphic 93" descr="Home with solid fill">
            <a:extLst>
              <a:ext uri="{FF2B5EF4-FFF2-40B4-BE49-F238E27FC236}">
                <a16:creationId xmlns:a16="http://schemas.microsoft.com/office/drawing/2014/main" id="{C86C9CA9-46C7-456F-B4EA-4E6D93F6CD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98926" y="3038780"/>
            <a:ext cx="675014" cy="675014"/>
          </a:xfrm>
          <a:prstGeom prst="rect">
            <a:avLst/>
          </a:prstGeom>
        </p:spPr>
      </p:pic>
      <p:pic>
        <p:nvPicPr>
          <p:cNvPr id="97" name="Graphic 96" descr="Children outline">
            <a:extLst>
              <a:ext uri="{FF2B5EF4-FFF2-40B4-BE49-F238E27FC236}">
                <a16:creationId xmlns:a16="http://schemas.microsoft.com/office/drawing/2014/main" id="{5856C58E-40B9-43A7-8E61-FB765A9004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07923" y="1649462"/>
            <a:ext cx="972838" cy="881128"/>
          </a:xfrm>
          <a:prstGeom prst="rect">
            <a:avLst/>
          </a:prstGeom>
        </p:spPr>
      </p:pic>
      <p:pic>
        <p:nvPicPr>
          <p:cNvPr id="39" name="Graphic 38" descr="Smoking outline">
            <a:extLst>
              <a:ext uri="{FF2B5EF4-FFF2-40B4-BE49-F238E27FC236}">
                <a16:creationId xmlns:a16="http://schemas.microsoft.com/office/drawing/2014/main" id="{DDE8841F-FA33-4826-A306-3B5794406C9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21357172">
            <a:off x="8890645" y="1024780"/>
            <a:ext cx="693214" cy="655310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6060D9-1D1D-461F-9B1C-D465A60F90B2}"/>
              </a:ext>
            </a:extLst>
          </p:cNvPr>
          <p:cNvSpPr txBox="1"/>
          <p:nvPr/>
        </p:nvSpPr>
        <p:spPr>
          <a:xfrm>
            <a:off x="8001866" y="4247626"/>
            <a:ext cx="2323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Rates per 100,000 population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pic>
        <p:nvPicPr>
          <p:cNvPr id="54" name="Graphic 53" descr="Inpatient with solid fill">
            <a:extLst>
              <a:ext uri="{FF2B5EF4-FFF2-40B4-BE49-F238E27FC236}">
                <a16:creationId xmlns:a16="http://schemas.microsoft.com/office/drawing/2014/main" id="{C0F7C92C-CA8B-48DF-BFA4-1A024812B53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82431" y="4774749"/>
            <a:ext cx="555706" cy="555706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8E3A98B5-9841-45D4-9FE3-BC0D28F0B260}"/>
              </a:ext>
            </a:extLst>
          </p:cNvPr>
          <p:cNvSpPr txBox="1"/>
          <p:nvPr/>
        </p:nvSpPr>
        <p:spPr>
          <a:xfrm>
            <a:off x="7892657" y="5003691"/>
            <a:ext cx="13800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self-harm (10-24 years)</a:t>
            </a:r>
            <a:r>
              <a:rPr lang="en-GB" sz="1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EF66E18-5FBC-45B3-B42E-91120DF8973E}"/>
              </a:ext>
            </a:extLst>
          </p:cNvPr>
          <p:cNvSpPr txBox="1"/>
          <p:nvPr/>
        </p:nvSpPr>
        <p:spPr>
          <a:xfrm>
            <a:off x="7736866" y="4543736"/>
            <a:ext cx="1346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</a:t>
            </a:r>
          </a:p>
          <a:p>
            <a:pPr algn="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admissions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98FD228-3664-4A71-8FC1-CD450A4F3E80}"/>
              </a:ext>
            </a:extLst>
          </p:cNvPr>
          <p:cNvSpPr txBox="1"/>
          <p:nvPr/>
        </p:nvSpPr>
        <p:spPr>
          <a:xfrm>
            <a:off x="9312689" y="4805635"/>
            <a:ext cx="890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12 suicides</a:t>
            </a:r>
            <a:endParaRPr lang="en-GB" sz="800" dirty="0">
              <a:solidFill>
                <a:schemeClr val="bg1"/>
              </a:solidFill>
            </a:endParaRPr>
          </a:p>
        </p:txBody>
      </p:sp>
      <p:pic>
        <p:nvPicPr>
          <p:cNvPr id="88" name="Graphic 87" descr="Coins with solid fill">
            <a:extLst>
              <a:ext uri="{FF2B5EF4-FFF2-40B4-BE49-F238E27FC236}">
                <a16:creationId xmlns:a16="http://schemas.microsoft.com/office/drawing/2014/main" id="{F1C75724-B57B-4B58-9E06-9B64E9A5BCF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382431" y="5505079"/>
            <a:ext cx="584308" cy="584308"/>
          </a:xfrm>
          <a:prstGeom prst="rect">
            <a:avLst/>
          </a:prstGeom>
        </p:spPr>
      </p:pic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AB90CE78-FC85-448F-8A56-77FA4226B810}"/>
              </a:ext>
            </a:extLst>
          </p:cNvPr>
          <p:cNvCxnSpPr>
            <a:cxnSpLocks/>
          </p:cNvCxnSpPr>
          <p:nvPr/>
        </p:nvCxnSpPr>
        <p:spPr>
          <a:xfrm flipH="1">
            <a:off x="7346180" y="5448497"/>
            <a:ext cx="2418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A9039DBE-52E1-4BFB-8293-AAF7515C689B}"/>
              </a:ext>
            </a:extLst>
          </p:cNvPr>
          <p:cNvCxnSpPr>
            <a:cxnSpLocks/>
          </p:cNvCxnSpPr>
          <p:nvPr/>
        </p:nvCxnSpPr>
        <p:spPr>
          <a:xfrm>
            <a:off x="9915422" y="5580858"/>
            <a:ext cx="0" cy="8538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B384EDEB-468A-46A7-ADB9-D53C00C681F6}"/>
              </a:ext>
            </a:extLst>
          </p:cNvPr>
          <p:cNvSpPr txBox="1"/>
          <p:nvPr/>
        </p:nvSpPr>
        <p:spPr>
          <a:xfrm>
            <a:off x="10347253" y="4239662"/>
            <a:ext cx="18222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Self-harm, excess alcohol and drug use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 for more than half of emergency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admissions for mental health</a:t>
            </a:r>
          </a:p>
        </p:txBody>
      </p:sp>
      <p:pic>
        <p:nvPicPr>
          <p:cNvPr id="119" name="Graphic 118" descr="Inpatient with solid fill">
            <a:extLst>
              <a:ext uri="{FF2B5EF4-FFF2-40B4-BE49-F238E27FC236}">
                <a16:creationId xmlns:a16="http://schemas.microsoft.com/office/drawing/2014/main" id="{515F55E0-FA3F-40F9-B453-6FB8EC124EF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218520" y="5277854"/>
            <a:ext cx="467673" cy="467673"/>
          </a:xfrm>
          <a:prstGeom prst="rect">
            <a:avLst/>
          </a:prstGeom>
        </p:spPr>
      </p:pic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0CBE2E75-AFB3-4D78-A24D-41CD09181123}"/>
              </a:ext>
            </a:extLst>
          </p:cNvPr>
          <p:cNvCxnSpPr>
            <a:cxnSpLocks/>
          </p:cNvCxnSpPr>
          <p:nvPr/>
        </p:nvCxnSpPr>
        <p:spPr>
          <a:xfrm flipH="1">
            <a:off x="10383898" y="4194896"/>
            <a:ext cx="5338" cy="11960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BC37B23B-C200-45B0-8641-BD3B2AC1D328}"/>
              </a:ext>
            </a:extLst>
          </p:cNvPr>
          <p:cNvSpPr/>
          <p:nvPr/>
        </p:nvSpPr>
        <p:spPr>
          <a:xfrm>
            <a:off x="2287" y="4847524"/>
            <a:ext cx="2869035" cy="359588"/>
          </a:xfrm>
          <a:prstGeom prst="rect">
            <a:avLst/>
          </a:prstGeom>
          <a:solidFill>
            <a:srgbClr val="173A59"/>
          </a:solidFill>
          <a:ln>
            <a:solidFill>
              <a:srgbClr val="173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8DDF926F-39D0-40FF-BB3A-F3AD0514B6AD}"/>
              </a:ext>
            </a:extLst>
          </p:cNvPr>
          <p:cNvSpPr txBox="1"/>
          <p:nvPr/>
        </p:nvSpPr>
        <p:spPr>
          <a:xfrm>
            <a:off x="0" y="4881002"/>
            <a:ext cx="7332519" cy="338554"/>
          </a:xfrm>
          <a:prstGeom prst="rect">
            <a:avLst/>
          </a:prstGeom>
          <a:solidFill>
            <a:srgbClr val="9B1E5C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pic>
        <p:nvPicPr>
          <p:cNvPr id="130" name="Graphic 129" descr="Right And Left Brain with solid fill">
            <a:extLst>
              <a:ext uri="{FF2B5EF4-FFF2-40B4-BE49-F238E27FC236}">
                <a16:creationId xmlns:a16="http://schemas.microsoft.com/office/drawing/2014/main" id="{41DB9C69-0111-4279-B8EE-36BED6B2305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413420" y="5421095"/>
            <a:ext cx="579609" cy="579609"/>
          </a:xfrm>
          <a:prstGeom prst="rect">
            <a:avLst/>
          </a:prstGeom>
        </p:spPr>
      </p:pic>
      <p:pic>
        <p:nvPicPr>
          <p:cNvPr id="136" name="Graphic 135" descr="Deciduous tree with solid fill">
            <a:extLst>
              <a:ext uri="{FF2B5EF4-FFF2-40B4-BE49-F238E27FC236}">
                <a16:creationId xmlns:a16="http://schemas.microsoft.com/office/drawing/2014/main" id="{ED35783C-621A-44C4-A255-4A630D4A5C1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91383" y="5217149"/>
            <a:ext cx="553101" cy="553101"/>
          </a:xfrm>
          <a:prstGeom prst="rect">
            <a:avLst/>
          </a:prstGeom>
        </p:spPr>
      </p:pic>
      <p:pic>
        <p:nvPicPr>
          <p:cNvPr id="142" name="Graphic 141" descr="Dance steps with solid fill">
            <a:extLst>
              <a:ext uri="{FF2B5EF4-FFF2-40B4-BE49-F238E27FC236}">
                <a16:creationId xmlns:a16="http://schemas.microsoft.com/office/drawing/2014/main" id="{3B88AD42-5002-467A-BF7A-9CDC0DD5704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9079" y="5794052"/>
            <a:ext cx="363735" cy="363735"/>
          </a:xfrm>
          <a:prstGeom prst="rect">
            <a:avLst/>
          </a:prstGeom>
        </p:spPr>
      </p:pic>
      <p:pic>
        <p:nvPicPr>
          <p:cNvPr id="144" name="Graphic 143" descr="Run with solid fill">
            <a:extLst>
              <a:ext uri="{FF2B5EF4-FFF2-40B4-BE49-F238E27FC236}">
                <a16:creationId xmlns:a16="http://schemas.microsoft.com/office/drawing/2014/main" id="{470DE4C6-B73E-4685-A9C3-E43FCF496A00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323905" y="5850910"/>
            <a:ext cx="516946" cy="516946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D1DAEBF0-62D6-4156-B649-073945507301}"/>
              </a:ext>
            </a:extLst>
          </p:cNvPr>
          <p:cNvSpPr txBox="1"/>
          <p:nvPr/>
        </p:nvSpPr>
        <p:spPr>
          <a:xfrm>
            <a:off x="9060274" y="2841770"/>
            <a:ext cx="27702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 with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long-term conditions, 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20% 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 people have a 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limiting long-term illness or disability</a:t>
            </a:r>
            <a:r>
              <a:rPr lang="en-GB" sz="11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5A9D60F-B80F-418E-9574-4C9F4FFCAE29}"/>
              </a:ext>
            </a:extLst>
          </p:cNvPr>
          <p:cNvSpPr txBox="1"/>
          <p:nvPr/>
        </p:nvSpPr>
        <p:spPr>
          <a:xfrm>
            <a:off x="5461290" y="2987747"/>
            <a:ext cx="16418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People living in 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poverty, 15% 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population are 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fuel deprived</a:t>
            </a:r>
            <a:r>
              <a:rPr lang="en-GB" sz="11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en-GB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C956F4F-37E0-4DE3-9307-7679E85E7049}"/>
              </a:ext>
            </a:extLst>
          </p:cNvPr>
          <p:cNvSpPr txBox="1"/>
          <p:nvPr/>
        </p:nvSpPr>
        <p:spPr>
          <a:xfrm>
            <a:off x="5715789" y="2293748"/>
            <a:ext cx="2051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64 per 10,000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children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care 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CF98E3D-379B-4BF2-9E63-F81A02A01FA3}"/>
              </a:ext>
            </a:extLst>
          </p:cNvPr>
          <p:cNvSpPr txBox="1"/>
          <p:nvPr/>
        </p:nvSpPr>
        <p:spPr>
          <a:xfrm>
            <a:off x="5628293" y="1102249"/>
            <a:ext cx="2337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otumChe" panose="020B0503020000020004" pitchFamily="49" charset="-127"/>
                <a:cs typeface="Arial" panose="020B0604020202020204" pitchFamily="34" charset="0"/>
              </a:rPr>
              <a:t>motional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wellbeing is a cause for concern for 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46% 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looked after children</a:t>
            </a:r>
            <a:r>
              <a:rPr lang="en-GB" sz="11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C003ECD-77EA-41A9-999C-389DC5969552}"/>
              </a:ext>
            </a:extLst>
          </p:cNvPr>
          <p:cNvSpPr txBox="1"/>
          <p:nvPr/>
        </p:nvSpPr>
        <p:spPr>
          <a:xfrm>
            <a:off x="3305581" y="3963476"/>
            <a:ext cx="2442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59%</a:t>
            </a:r>
            <a:r>
              <a:rPr lang="en-GB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 and alcohol treatment </a:t>
            </a: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reported a </a:t>
            </a:r>
            <a:r>
              <a:rPr lang="en-GB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mental health need </a:t>
            </a:r>
            <a:r>
              <a:rPr lang="en-GB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England) 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B87EA22-B4E8-4F1C-AEED-E40B1FF6632A}"/>
              </a:ext>
            </a:extLst>
          </p:cNvPr>
          <p:cNvSpPr txBox="1"/>
          <p:nvPr/>
        </p:nvSpPr>
        <p:spPr>
          <a:xfrm>
            <a:off x="7377265" y="5487645"/>
            <a:ext cx="25381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 per 1000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 support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allowance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mental &amp; behavioural disorders</a:t>
            </a:r>
            <a:r>
              <a:rPr lang="en-GB" sz="11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80512415-8496-4E6C-81F9-2AEE5CAECAE4}"/>
              </a:ext>
            </a:extLst>
          </p:cNvPr>
          <p:cNvSpPr txBox="1"/>
          <p:nvPr/>
        </p:nvSpPr>
        <p:spPr>
          <a:xfrm>
            <a:off x="4265067" y="5345962"/>
            <a:ext cx="2529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suggests </a:t>
            </a:r>
            <a:r>
              <a:rPr lang="en-GB" sz="1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25-50%</a:t>
            </a:r>
            <a:r>
              <a:rPr lang="en-GB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adult mental illness may be </a:t>
            </a:r>
            <a:r>
              <a:rPr lang="en-GB" sz="1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avoided </a:t>
            </a:r>
            <a:r>
              <a:rPr lang="en-GB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prevention and intervention </a:t>
            </a:r>
            <a:r>
              <a:rPr lang="en-GB" sz="1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childhood</a:t>
            </a:r>
          </a:p>
          <a:p>
            <a:endParaRPr lang="en-GB" sz="1100" dirty="0"/>
          </a:p>
        </p:txBody>
      </p:sp>
      <p:pic>
        <p:nvPicPr>
          <p:cNvPr id="34" name="Graphic 33" descr="Mental Health outline">
            <a:extLst>
              <a:ext uri="{FF2B5EF4-FFF2-40B4-BE49-F238E27FC236}">
                <a16:creationId xmlns:a16="http://schemas.microsoft.com/office/drawing/2014/main" id="{CBB8843F-6CD3-4225-B799-3D0AF00BE74E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1056" y="1065104"/>
            <a:ext cx="760944" cy="760944"/>
          </a:xfrm>
          <a:prstGeom prst="rect">
            <a:avLst/>
          </a:prstGeom>
        </p:spPr>
      </p:pic>
      <p:sp>
        <p:nvSpPr>
          <p:cNvPr id="122" name="TextBox 121">
            <a:extLst>
              <a:ext uri="{FF2B5EF4-FFF2-40B4-BE49-F238E27FC236}">
                <a16:creationId xmlns:a16="http://schemas.microsoft.com/office/drawing/2014/main" id="{9BC46329-3857-47C7-9F73-67B767BDFF12}"/>
              </a:ext>
            </a:extLst>
          </p:cNvPr>
          <p:cNvSpPr txBox="1"/>
          <p:nvPr/>
        </p:nvSpPr>
        <p:spPr>
          <a:xfrm>
            <a:off x="1509390" y="6483331"/>
            <a:ext cx="8193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>
                <a:latin typeface="Arial" panose="020B0604020202020204" pitchFamily="34" charset="0"/>
                <a:cs typeface="Arial" panose="020B0604020202020204" pitchFamily="34" charset="0"/>
              </a:rPr>
              <a:t>Infographic produced by Insight &amp; Analytics  - April 2022. Data taken from ‘</a:t>
            </a:r>
            <a:r>
              <a:rPr lang="en-GB" sz="1000" i="1" kern="1400" spc="-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Mental Health Needs Assessment’. Data shown is for Norfol</a:t>
            </a:r>
            <a:r>
              <a:rPr lang="en-GB" sz="1000" i="1" kern="1400" spc="-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 and Waveney where possible, else is shown for Norfolk, unless stated otherwise e.g. national data.</a:t>
            </a:r>
            <a:endParaRPr lang="en-GB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5999F5B-40C6-4854-8222-16CF51B9FDAD}"/>
              </a:ext>
            </a:extLst>
          </p:cNvPr>
          <p:cNvSpPr txBox="1"/>
          <p:nvPr/>
        </p:nvSpPr>
        <p:spPr>
          <a:xfrm>
            <a:off x="-16961" y="6316255"/>
            <a:ext cx="225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*Serious Mental Illness</a:t>
            </a: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1-  Lower than national average</a:t>
            </a: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2- Similar to national average</a:t>
            </a: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3- Higher than national average </a:t>
            </a:r>
          </a:p>
        </p:txBody>
      </p:sp>
      <p:pic>
        <p:nvPicPr>
          <p:cNvPr id="26" name="Graphic 25" descr="Wine with solid fill">
            <a:extLst>
              <a:ext uri="{FF2B5EF4-FFF2-40B4-BE49-F238E27FC236}">
                <a16:creationId xmlns:a16="http://schemas.microsoft.com/office/drawing/2014/main" id="{F0A73DDD-288B-4052-A427-1B556E3BEB36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5506736" y="4015141"/>
            <a:ext cx="613535" cy="61353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FB5045B9-CA80-41D0-BCE6-BF905DFA3BC0}"/>
              </a:ext>
            </a:extLst>
          </p:cNvPr>
          <p:cNvSpPr txBox="1"/>
          <p:nvPr/>
        </p:nvSpPr>
        <p:spPr>
          <a:xfrm>
            <a:off x="3435587" y="2530590"/>
            <a:ext cx="17854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1/3 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adults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mental health problems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Graphic 37" descr="Family with two children with solid fill">
            <a:extLst>
              <a:ext uri="{FF2B5EF4-FFF2-40B4-BE49-F238E27FC236}">
                <a16:creationId xmlns:a16="http://schemas.microsoft.com/office/drawing/2014/main" id="{10A208A3-5998-4CC5-807E-4C46CE8FDACF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3699465" y="1659253"/>
            <a:ext cx="914400" cy="914400"/>
          </a:xfrm>
          <a:prstGeom prst="rect">
            <a:avLst/>
          </a:prstGeom>
        </p:spPr>
      </p:pic>
      <p:pic>
        <p:nvPicPr>
          <p:cNvPr id="98" name="Graphic 97" descr="Confused person with solid fill">
            <a:extLst>
              <a:ext uri="{FF2B5EF4-FFF2-40B4-BE49-F238E27FC236}">
                <a16:creationId xmlns:a16="http://schemas.microsoft.com/office/drawing/2014/main" id="{7B22C30B-28E5-46AA-9684-B8063A50D610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9657280" y="4596451"/>
            <a:ext cx="473460" cy="473460"/>
          </a:xfrm>
          <a:prstGeom prst="rect">
            <a:avLst/>
          </a:prstGeom>
        </p:spPr>
      </p:pic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FA0FE2E-1D71-4F4B-86AC-4CBB3694F73F}"/>
              </a:ext>
            </a:extLst>
          </p:cNvPr>
          <p:cNvCxnSpPr>
            <a:cxnSpLocks/>
          </p:cNvCxnSpPr>
          <p:nvPr/>
        </p:nvCxnSpPr>
        <p:spPr>
          <a:xfrm flipV="1">
            <a:off x="7323754" y="3839519"/>
            <a:ext cx="4868246" cy="2000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Graphic 9" descr="Medical with solid fill">
            <a:extLst>
              <a:ext uri="{FF2B5EF4-FFF2-40B4-BE49-F238E27FC236}">
                <a16:creationId xmlns:a16="http://schemas.microsoft.com/office/drawing/2014/main" id="{715C9912-AB91-4B4A-B178-507D9D002D89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8244831" y="2876582"/>
            <a:ext cx="802013" cy="802013"/>
          </a:xfrm>
          <a:prstGeom prst="rect">
            <a:avLst/>
          </a:prstGeom>
        </p:spPr>
      </p:pic>
      <p:pic>
        <p:nvPicPr>
          <p:cNvPr id="19" name="Graphic 18" descr="Briefcase with solid fill">
            <a:extLst>
              <a:ext uri="{FF2B5EF4-FFF2-40B4-BE49-F238E27FC236}">
                <a16:creationId xmlns:a16="http://schemas.microsoft.com/office/drawing/2014/main" id="{0AFAE7F6-0DDD-4486-AD03-0C20D96546CD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10861063" y="1127799"/>
            <a:ext cx="603243" cy="603243"/>
          </a:xfrm>
          <a:prstGeom prst="rect">
            <a:avLst/>
          </a:prstGeom>
        </p:spPr>
      </p:pic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7E734D3-D947-41ED-901F-FF8F0CB8A037}"/>
              </a:ext>
            </a:extLst>
          </p:cNvPr>
          <p:cNvCxnSpPr>
            <a:cxnSpLocks/>
          </p:cNvCxnSpPr>
          <p:nvPr/>
        </p:nvCxnSpPr>
        <p:spPr>
          <a:xfrm flipV="1">
            <a:off x="-40164" y="4866180"/>
            <a:ext cx="7362067" cy="2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ABBB5D6-F1A5-415E-8A02-45277559E0CA}"/>
              </a:ext>
            </a:extLst>
          </p:cNvPr>
          <p:cNvCxnSpPr>
            <a:cxnSpLocks/>
          </p:cNvCxnSpPr>
          <p:nvPr/>
        </p:nvCxnSpPr>
        <p:spPr>
          <a:xfrm>
            <a:off x="-22449" y="984801"/>
            <a:ext cx="12192000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DB627C8-8826-40A7-876B-CAF40C1F5803}"/>
              </a:ext>
            </a:extLst>
          </p:cNvPr>
          <p:cNvCxnSpPr>
            <a:cxnSpLocks/>
          </p:cNvCxnSpPr>
          <p:nvPr/>
        </p:nvCxnSpPr>
        <p:spPr>
          <a:xfrm>
            <a:off x="2891305" y="642649"/>
            <a:ext cx="10417" cy="4204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D6C8D9E-8EB7-46D9-A7AF-AF116FAD88AE}"/>
              </a:ext>
            </a:extLst>
          </p:cNvPr>
          <p:cNvCxnSpPr>
            <a:cxnSpLocks/>
          </p:cNvCxnSpPr>
          <p:nvPr/>
        </p:nvCxnSpPr>
        <p:spPr>
          <a:xfrm>
            <a:off x="7310399" y="3870493"/>
            <a:ext cx="32347" cy="261453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73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08216B0A-77D7-45F8-B711-2371BF943030}"/>
              </a:ext>
            </a:extLst>
          </p:cNvPr>
          <p:cNvSpPr/>
          <p:nvPr/>
        </p:nvSpPr>
        <p:spPr>
          <a:xfrm>
            <a:off x="2290438" y="4595048"/>
            <a:ext cx="7527833" cy="2002216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3B85EA3-D996-40AA-BEEE-9B47E88DCDC5}"/>
              </a:ext>
            </a:extLst>
          </p:cNvPr>
          <p:cNvSpPr/>
          <p:nvPr/>
        </p:nvSpPr>
        <p:spPr>
          <a:xfrm>
            <a:off x="6287463" y="1154421"/>
            <a:ext cx="5682950" cy="324882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B77797-557B-4740-95B1-9DB14BBB5567}"/>
              </a:ext>
            </a:extLst>
          </p:cNvPr>
          <p:cNvSpPr/>
          <p:nvPr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10D92C-D848-4C57-9404-095DFF4D15EC}"/>
              </a:ext>
            </a:extLst>
          </p:cNvPr>
          <p:cNvSpPr txBox="1"/>
          <p:nvPr/>
        </p:nvSpPr>
        <p:spPr>
          <a:xfrm>
            <a:off x="161702" y="59218"/>
            <a:ext cx="11726978" cy="902402"/>
          </a:xfrm>
          <a:prstGeom prst="rect">
            <a:avLst/>
          </a:prstGeom>
          <a:noFill/>
        </p:spPr>
        <p:txBody>
          <a:bodyPr wrap="square" rtlCol="0">
            <a:normAutofit fontScale="47500" lnSpcReduction="20000"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“Mental health is a state of wellbeing in which the individual realises his or her abilities, can cope with the normal stresses of life, can work productively and fruitfully and is able to make a contribution to his or her community” </a:t>
            </a:r>
          </a:p>
          <a:p>
            <a:r>
              <a:rPr lang="en-GB" sz="4000" b="1" dirty="0">
                <a:solidFill>
                  <a:schemeClr val="bg1"/>
                </a:solidFill>
              </a:rPr>
              <a:t>(World Health Organisation)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89B1E8E-AE00-4610-A84A-BCF155B31C85}"/>
              </a:ext>
            </a:extLst>
          </p:cNvPr>
          <p:cNvSpPr txBox="1"/>
          <p:nvPr/>
        </p:nvSpPr>
        <p:spPr>
          <a:xfrm>
            <a:off x="0" y="0"/>
            <a:ext cx="12192000" cy="954107"/>
          </a:xfrm>
          <a:prstGeom prst="rect">
            <a:avLst/>
          </a:prstGeom>
          <a:solidFill>
            <a:srgbClr val="173A59"/>
          </a:solidFill>
          <a:ln>
            <a:solidFill>
              <a:srgbClr val="173A59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“Mental health is a state of </a:t>
            </a:r>
            <a:r>
              <a:rPr lang="en-GB" sz="2000" b="1" dirty="0">
                <a:solidFill>
                  <a:srgbClr val="97BF0B"/>
                </a:solidFill>
              </a:rPr>
              <a:t>wellbeing</a:t>
            </a:r>
            <a:r>
              <a:rPr lang="en-GB" sz="2000" b="1" dirty="0">
                <a:solidFill>
                  <a:schemeClr val="bg1"/>
                </a:solidFill>
              </a:rPr>
              <a:t> in which the individual realises his or her abilities, can </a:t>
            </a:r>
            <a:r>
              <a:rPr lang="en-GB" sz="2000" b="1" dirty="0">
                <a:solidFill>
                  <a:srgbClr val="97BF0B"/>
                </a:solidFill>
              </a:rPr>
              <a:t>cope</a:t>
            </a:r>
            <a:r>
              <a:rPr lang="en-GB" sz="2000" b="1" dirty="0">
                <a:solidFill>
                  <a:schemeClr val="bg1"/>
                </a:solidFill>
              </a:rPr>
              <a:t> with the </a:t>
            </a:r>
            <a:r>
              <a:rPr lang="en-GB" sz="2000" b="1" dirty="0">
                <a:solidFill>
                  <a:srgbClr val="97BF0B"/>
                </a:solidFill>
              </a:rPr>
              <a:t>normal stresses of life</a:t>
            </a:r>
            <a:r>
              <a:rPr lang="en-GB" sz="2000" b="1" dirty="0">
                <a:solidFill>
                  <a:schemeClr val="bg1"/>
                </a:solidFill>
              </a:rPr>
              <a:t>, can work productively and fruitfully and is able to make a </a:t>
            </a:r>
            <a:r>
              <a:rPr lang="en-GB" sz="2000" b="1" dirty="0">
                <a:solidFill>
                  <a:srgbClr val="97BF0B"/>
                </a:solidFill>
              </a:rPr>
              <a:t>contribution</a:t>
            </a:r>
            <a:r>
              <a:rPr lang="en-GB" sz="2000" b="1" dirty="0">
                <a:solidFill>
                  <a:schemeClr val="bg1"/>
                </a:solidFill>
              </a:rPr>
              <a:t> to his or her </a:t>
            </a:r>
            <a:r>
              <a:rPr lang="en-GB" sz="2000" b="1" dirty="0">
                <a:solidFill>
                  <a:srgbClr val="97BF0B"/>
                </a:solidFill>
              </a:rPr>
              <a:t>community</a:t>
            </a:r>
            <a:r>
              <a:rPr lang="en-GB" sz="2000" b="1" dirty="0">
                <a:solidFill>
                  <a:schemeClr val="bg1"/>
                </a:solidFill>
              </a:rPr>
              <a:t>” </a:t>
            </a:r>
            <a:r>
              <a:rPr lang="en-GB" sz="1600" b="1" dirty="0">
                <a:solidFill>
                  <a:schemeClr val="bg1"/>
                </a:solidFill>
              </a:rPr>
              <a:t>(World Health Organisation, 2018)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DF789E8-A581-4C5C-8D95-EAB00CF66D36}"/>
              </a:ext>
            </a:extLst>
          </p:cNvPr>
          <p:cNvSpPr txBox="1"/>
          <p:nvPr/>
        </p:nvSpPr>
        <p:spPr>
          <a:xfrm>
            <a:off x="6448695" y="1222729"/>
            <a:ext cx="426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wellbeing refers to: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6CB0E64-A798-4A28-A309-73C0E9DD553E}"/>
              </a:ext>
            </a:extLst>
          </p:cNvPr>
          <p:cNvSpPr txBox="1"/>
          <p:nvPr/>
        </p:nvSpPr>
        <p:spPr>
          <a:xfrm>
            <a:off x="8329439" y="1715215"/>
            <a:ext cx="3461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 good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506B663-8516-429D-B499-9DAAE4D36C1D}"/>
              </a:ext>
            </a:extLst>
          </p:cNvPr>
          <p:cNvSpPr txBox="1"/>
          <p:nvPr/>
        </p:nvSpPr>
        <p:spPr>
          <a:xfrm>
            <a:off x="7683877" y="2155954"/>
            <a:ext cx="4098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Happiness, fulfilment, positive emotions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78832D2-FBB9-4818-91E1-BA0CB9C40748}"/>
              </a:ext>
            </a:extLst>
          </p:cNvPr>
          <p:cNvSpPr txBox="1"/>
          <p:nvPr/>
        </p:nvSpPr>
        <p:spPr>
          <a:xfrm>
            <a:off x="7263563" y="3017012"/>
            <a:ext cx="309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Functioning well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702879B-E29E-4C06-8A1C-03FA4641AF9E}"/>
              </a:ext>
            </a:extLst>
          </p:cNvPr>
          <p:cNvSpPr txBox="1"/>
          <p:nvPr/>
        </p:nvSpPr>
        <p:spPr>
          <a:xfrm>
            <a:off x="7255117" y="3442139"/>
            <a:ext cx="3323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Self-acceptance, personal growth, connection with others</a:t>
            </a:r>
          </a:p>
        </p:txBody>
      </p:sp>
      <p:pic>
        <p:nvPicPr>
          <p:cNvPr id="63" name="Graphic 62" descr="Dance with solid fill">
            <a:extLst>
              <a:ext uri="{FF2B5EF4-FFF2-40B4-BE49-F238E27FC236}">
                <a16:creationId xmlns:a16="http://schemas.microsoft.com/office/drawing/2014/main" id="{6FC8F37A-9554-411B-AF21-210B2FEB9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60769" y="1544031"/>
            <a:ext cx="1234800" cy="1234800"/>
          </a:xfrm>
          <a:prstGeom prst="rect">
            <a:avLst/>
          </a:prstGeom>
        </p:spPr>
      </p:pic>
      <p:pic>
        <p:nvPicPr>
          <p:cNvPr id="64" name="Graphic 63" descr="Reflection with solid fill">
            <a:extLst>
              <a:ext uri="{FF2B5EF4-FFF2-40B4-BE49-F238E27FC236}">
                <a16:creationId xmlns:a16="http://schemas.microsoft.com/office/drawing/2014/main" id="{DF2F640C-5433-44E4-A22B-18ABD1664D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2142" y="2954685"/>
            <a:ext cx="1234800" cy="123480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692001AE-F350-402A-AAFA-B0F0A1A86840}"/>
              </a:ext>
            </a:extLst>
          </p:cNvPr>
          <p:cNvSpPr/>
          <p:nvPr/>
        </p:nvSpPr>
        <p:spPr>
          <a:xfrm>
            <a:off x="312932" y="1154421"/>
            <a:ext cx="5799600" cy="324882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DC6FFB2-FFBD-480C-8E44-BD9B0089D796}"/>
              </a:ext>
            </a:extLst>
          </p:cNvPr>
          <p:cNvSpPr txBox="1"/>
          <p:nvPr/>
        </p:nvSpPr>
        <p:spPr>
          <a:xfrm>
            <a:off x="454732" y="1222729"/>
            <a:ext cx="426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Importance of mental health</a:t>
            </a:r>
          </a:p>
        </p:txBody>
      </p:sp>
      <p:pic>
        <p:nvPicPr>
          <p:cNvPr id="26" name="Graphic 25" descr="Aspiration with solid fill">
            <a:extLst>
              <a:ext uri="{FF2B5EF4-FFF2-40B4-BE49-F238E27FC236}">
                <a16:creationId xmlns:a16="http://schemas.microsoft.com/office/drawing/2014/main" id="{601897AD-3817-4A9A-867F-ED7544869D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7612" y="3017012"/>
            <a:ext cx="1236320" cy="123632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CC088F83-FA72-4BA9-B158-8A4A4108A1C4}"/>
              </a:ext>
            </a:extLst>
          </p:cNvPr>
          <p:cNvSpPr txBox="1"/>
          <p:nvPr/>
        </p:nvSpPr>
        <p:spPr>
          <a:xfrm>
            <a:off x="2432939" y="5166717"/>
            <a:ext cx="4402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points in life when there are </a:t>
            </a: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to promote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wellbeing and </a:t>
            </a: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intervene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at risk populations</a:t>
            </a:r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982C9CF-DFAD-4EC1-83FA-3C055CD9DD32}"/>
              </a:ext>
            </a:extLst>
          </p:cNvPr>
          <p:cNvSpPr txBox="1"/>
          <p:nvPr/>
        </p:nvSpPr>
        <p:spPr>
          <a:xfrm>
            <a:off x="1716453" y="3172136"/>
            <a:ext cx="334549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Nationally, mental health is one of the </a:t>
            </a:r>
            <a:r>
              <a:rPr lang="en-GB" sz="2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largest causes of illness</a:t>
            </a:r>
            <a:endParaRPr lang="en-GB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Graphic 19" descr="Right And Left Brain with solid fill">
            <a:extLst>
              <a:ext uri="{FF2B5EF4-FFF2-40B4-BE49-F238E27FC236}">
                <a16:creationId xmlns:a16="http://schemas.microsoft.com/office/drawing/2014/main" id="{BE38AD8B-EA5A-4622-A478-0499F81BF42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69703" y="2468491"/>
            <a:ext cx="2690129" cy="2690129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CBB629CE-C2B3-4EE4-AA81-E83630A2F9D8}"/>
              </a:ext>
            </a:extLst>
          </p:cNvPr>
          <p:cNvSpPr txBox="1"/>
          <p:nvPr/>
        </p:nvSpPr>
        <p:spPr>
          <a:xfrm>
            <a:off x="1006443" y="2438253"/>
            <a:ext cx="3461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of life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1DCFCA7-582A-48D7-99CE-FC957324B051}"/>
              </a:ext>
            </a:extLst>
          </p:cNvPr>
          <p:cNvSpPr txBox="1"/>
          <p:nvPr/>
        </p:nvSpPr>
        <p:spPr>
          <a:xfrm>
            <a:off x="221587" y="1845012"/>
            <a:ext cx="4098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illness has a can have a considerable impact on</a:t>
            </a:r>
          </a:p>
        </p:txBody>
      </p:sp>
      <p:pic>
        <p:nvPicPr>
          <p:cNvPr id="71" name="Graphic 70" descr="Rating 1 Star with solid fill">
            <a:extLst>
              <a:ext uri="{FF2B5EF4-FFF2-40B4-BE49-F238E27FC236}">
                <a16:creationId xmlns:a16="http://schemas.microsoft.com/office/drawing/2014/main" id="{1B456E95-EBFC-4853-9F77-5BBFC7BC84C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009609" y="1393405"/>
            <a:ext cx="1967625" cy="1967625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7AE81583-706C-4523-8772-9C1E84431AB6}"/>
              </a:ext>
            </a:extLst>
          </p:cNvPr>
          <p:cNvSpPr txBox="1"/>
          <p:nvPr/>
        </p:nvSpPr>
        <p:spPr>
          <a:xfrm>
            <a:off x="2432939" y="4719628"/>
            <a:ext cx="426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course approach</a:t>
            </a:r>
          </a:p>
        </p:txBody>
      </p:sp>
      <p:pic>
        <p:nvPicPr>
          <p:cNvPr id="77" name="Graphic 76" descr="Child with balloon with solid fill">
            <a:extLst>
              <a:ext uri="{FF2B5EF4-FFF2-40B4-BE49-F238E27FC236}">
                <a16:creationId xmlns:a16="http://schemas.microsoft.com/office/drawing/2014/main" id="{56653909-5F02-4069-A85F-C8A249CF7C2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746486" y="4993077"/>
            <a:ext cx="802791" cy="802791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BFC92BF7-9CB4-49AE-8C7E-76EA2C9A0016}"/>
              </a:ext>
            </a:extLst>
          </p:cNvPr>
          <p:cNvSpPr txBox="1"/>
          <p:nvPr/>
        </p:nvSpPr>
        <p:spPr>
          <a:xfrm>
            <a:off x="8579590" y="5776567"/>
            <a:ext cx="107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Childhood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2012BD8-98DB-4E45-A694-2A5B4F1B9505}"/>
              </a:ext>
            </a:extLst>
          </p:cNvPr>
          <p:cNvSpPr txBox="1"/>
          <p:nvPr/>
        </p:nvSpPr>
        <p:spPr>
          <a:xfrm>
            <a:off x="6682328" y="4667232"/>
            <a:ext cx="3076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are periods of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such as:</a:t>
            </a:r>
          </a:p>
        </p:txBody>
      </p:sp>
      <p:pic>
        <p:nvPicPr>
          <p:cNvPr id="81" name="Graphic 80" descr="Man with kid with solid fill">
            <a:extLst>
              <a:ext uri="{FF2B5EF4-FFF2-40B4-BE49-F238E27FC236}">
                <a16:creationId xmlns:a16="http://schemas.microsoft.com/office/drawing/2014/main" id="{D8ED5F3F-93EC-4F9C-BCD0-98CB1E29880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833850" y="5447009"/>
            <a:ext cx="914400" cy="914400"/>
          </a:xfrm>
          <a:prstGeom prst="rect">
            <a:avLst/>
          </a:prstGeom>
        </p:spPr>
      </p:pic>
      <p:pic>
        <p:nvPicPr>
          <p:cNvPr id="83" name="Graphic 82" descr="Briefcase with solid fill">
            <a:extLst>
              <a:ext uri="{FF2B5EF4-FFF2-40B4-BE49-F238E27FC236}">
                <a16:creationId xmlns:a16="http://schemas.microsoft.com/office/drawing/2014/main" id="{05CC5BC4-9FE8-41B5-8246-C36908E733E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884423" y="5206035"/>
            <a:ext cx="684625" cy="684625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5A494EE3-D7A7-4B28-95ED-8FC724A4A6EC}"/>
              </a:ext>
            </a:extLst>
          </p:cNvPr>
          <p:cNvSpPr txBox="1"/>
          <p:nvPr/>
        </p:nvSpPr>
        <p:spPr>
          <a:xfrm>
            <a:off x="6400001" y="5771756"/>
            <a:ext cx="1676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Redundancy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8284373-D733-411F-BFA0-B2182ABA0820}"/>
              </a:ext>
            </a:extLst>
          </p:cNvPr>
          <p:cNvSpPr txBox="1"/>
          <p:nvPr/>
        </p:nvSpPr>
        <p:spPr>
          <a:xfrm>
            <a:off x="7075898" y="6258779"/>
            <a:ext cx="2231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becoming a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parent</a:t>
            </a:r>
          </a:p>
        </p:txBody>
      </p:sp>
    </p:spTree>
    <p:extLst>
      <p:ext uri="{BB962C8B-B14F-4D97-AF65-F5344CB8AC3E}">
        <p14:creationId xmlns:p14="http://schemas.microsoft.com/office/powerpoint/2010/main" val="313892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20B76F2A-E07D-41AA-82E0-90D8379BB3D5}"/>
              </a:ext>
            </a:extLst>
          </p:cNvPr>
          <p:cNvSpPr/>
          <p:nvPr/>
        </p:nvSpPr>
        <p:spPr>
          <a:xfrm>
            <a:off x="6134274" y="776030"/>
            <a:ext cx="5781564" cy="5715398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7D73281-2C76-401D-B1FA-1186EB3D996E}"/>
              </a:ext>
            </a:extLst>
          </p:cNvPr>
          <p:cNvSpPr/>
          <p:nvPr/>
        </p:nvSpPr>
        <p:spPr>
          <a:xfrm>
            <a:off x="184522" y="776030"/>
            <a:ext cx="5781564" cy="571539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B77797-557B-4740-95B1-9DB14BBB5567}"/>
              </a:ext>
            </a:extLst>
          </p:cNvPr>
          <p:cNvSpPr/>
          <p:nvPr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89B1E8E-AE00-4610-A84A-BCF155B31C85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173A59"/>
          </a:solidFill>
          <a:ln>
            <a:solidFill>
              <a:srgbClr val="173A59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6"/>
                </a:solidFill>
              </a:rPr>
              <a:t>Prevalence</a:t>
            </a:r>
            <a:r>
              <a:rPr lang="en-GB" sz="3200" dirty="0">
                <a:solidFill>
                  <a:schemeClr val="bg1"/>
                </a:solidFill>
              </a:rPr>
              <a:t> of Mental Ill Health</a:t>
            </a:r>
          </a:p>
        </p:txBody>
      </p:sp>
      <p:pic>
        <p:nvPicPr>
          <p:cNvPr id="15" name="Graphic 14" descr="School boy outline">
            <a:extLst>
              <a:ext uri="{FF2B5EF4-FFF2-40B4-BE49-F238E27FC236}">
                <a16:creationId xmlns:a16="http://schemas.microsoft.com/office/drawing/2014/main" id="{C72CEF94-978F-4F4C-8B4E-E4BA11F8B4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281" y="1480555"/>
            <a:ext cx="1292400" cy="12924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734B540E-29EF-4160-8BB6-F253E774B02B}"/>
              </a:ext>
            </a:extLst>
          </p:cNvPr>
          <p:cNvSpPr txBox="1"/>
          <p:nvPr/>
        </p:nvSpPr>
        <p:spPr>
          <a:xfrm>
            <a:off x="-684821" y="6581001"/>
            <a:ext cx="3249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* Excluding dementia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5238BE0-417D-42D0-8532-5523C03E344A}"/>
              </a:ext>
            </a:extLst>
          </p:cNvPr>
          <p:cNvSpPr txBox="1"/>
          <p:nvPr/>
        </p:nvSpPr>
        <p:spPr>
          <a:xfrm>
            <a:off x="431281" y="3198966"/>
            <a:ext cx="4266364" cy="800219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3% </a:t>
            </a:r>
            <a:r>
              <a:rPr lang="en-GB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school pupils have </a:t>
            </a:r>
            <a:r>
              <a:rPr lang="en-GB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social, emotional and mental health needs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B09ABB4-1DF0-42CF-A03E-92BBB8AF9D0E}"/>
              </a:ext>
            </a:extLst>
          </p:cNvPr>
          <p:cNvSpPr txBox="1"/>
          <p:nvPr/>
        </p:nvSpPr>
        <p:spPr>
          <a:xfrm>
            <a:off x="431281" y="882752"/>
            <a:ext cx="426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&amp; Young People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4BF6C0-012E-46C5-BF16-5416BA12B96D}"/>
              </a:ext>
            </a:extLst>
          </p:cNvPr>
          <p:cNvSpPr txBox="1"/>
          <p:nvPr/>
        </p:nvSpPr>
        <p:spPr>
          <a:xfrm>
            <a:off x="1322475" y="1632928"/>
            <a:ext cx="464361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Childhood 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adolescence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are important periods to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improve mental health*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E85866-A5EB-4686-88A2-8306446FA701}"/>
              </a:ext>
            </a:extLst>
          </p:cNvPr>
          <p:cNvSpPr txBox="1"/>
          <p:nvPr/>
        </p:nvSpPr>
        <p:spPr>
          <a:xfrm>
            <a:off x="6470774" y="921195"/>
            <a:ext cx="426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</a:t>
            </a:r>
          </a:p>
        </p:txBody>
      </p:sp>
      <p:pic>
        <p:nvPicPr>
          <p:cNvPr id="4" name="Graphic 3" descr="Bell outline">
            <a:extLst>
              <a:ext uri="{FF2B5EF4-FFF2-40B4-BE49-F238E27FC236}">
                <a16:creationId xmlns:a16="http://schemas.microsoft.com/office/drawing/2014/main" id="{DB9667A0-0DBA-4CFF-BB81-9D42A6FE5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45371" y="3187910"/>
            <a:ext cx="1292400" cy="129240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7E2C1D8-3717-44E8-908F-FBE37DD84BB0}"/>
              </a:ext>
            </a:extLst>
          </p:cNvPr>
          <p:cNvSpPr txBox="1"/>
          <p:nvPr/>
        </p:nvSpPr>
        <p:spPr>
          <a:xfrm>
            <a:off x="470537" y="3930198"/>
            <a:ext cx="43952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GB" sz="11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en-GB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than the </a:t>
            </a:r>
            <a:r>
              <a:rPr lang="en-GB" sz="11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average </a:t>
            </a:r>
            <a:r>
              <a:rPr lang="en-GB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to be in line with it, there would be </a:t>
            </a:r>
            <a:r>
              <a:rPr lang="en-GB" sz="11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665 fewer children </a:t>
            </a:r>
            <a:r>
              <a:rPr lang="en-GB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these needs.</a:t>
            </a:r>
          </a:p>
          <a:p>
            <a:pPr algn="ctr"/>
            <a:endParaRPr lang="en-GB" sz="16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phic 5" descr="Stethoscope with solid fill">
            <a:extLst>
              <a:ext uri="{FF2B5EF4-FFF2-40B4-BE49-F238E27FC236}">
                <a16:creationId xmlns:a16="http://schemas.microsoft.com/office/drawing/2014/main" id="{C8642499-5243-477B-B324-A499FE27FF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3815" y="4945037"/>
            <a:ext cx="1292400" cy="12924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3E429BCF-8B79-4051-A63C-39D1B3825CC5}"/>
              </a:ext>
            </a:extLst>
          </p:cNvPr>
          <p:cNvSpPr txBox="1"/>
          <p:nvPr/>
        </p:nvSpPr>
        <p:spPr>
          <a:xfrm>
            <a:off x="1263811" y="4678341"/>
            <a:ext cx="4266364" cy="52322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395 </a:t>
            </a:r>
            <a:r>
              <a:rPr lang="en-GB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100,000</a:t>
            </a:r>
            <a:endParaRPr lang="en-GB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35B18BC-DCAA-4F77-B27B-D66B24EE245D}"/>
              </a:ext>
            </a:extLst>
          </p:cNvPr>
          <p:cNvSpPr txBox="1"/>
          <p:nvPr/>
        </p:nvSpPr>
        <p:spPr>
          <a:xfrm>
            <a:off x="1489980" y="5102279"/>
            <a:ext cx="4694061" cy="800219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admissions due to </a:t>
            </a:r>
          </a:p>
          <a:p>
            <a:pPr algn="ctr"/>
            <a:r>
              <a:rPr lang="en-GB" sz="28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 harm </a:t>
            </a:r>
            <a:r>
              <a:rPr lang="en-GB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among 10-24-year-olds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1F466E1-EE95-4FD7-9380-87C55CB42AC6}"/>
              </a:ext>
            </a:extLst>
          </p:cNvPr>
          <p:cNvSpPr txBox="1"/>
          <p:nvPr/>
        </p:nvSpPr>
        <p:spPr>
          <a:xfrm>
            <a:off x="1699722" y="5882327"/>
            <a:ext cx="411409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equivalent to 575 annual admissions in Norfolk and is </a:t>
            </a:r>
            <a:r>
              <a:rPr lang="en-GB" sz="11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en-GB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than the </a:t>
            </a:r>
            <a:r>
              <a:rPr lang="en-GB" sz="11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average</a:t>
            </a:r>
            <a:r>
              <a:rPr lang="en-GB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algn="ctr"/>
            <a:endParaRPr lang="en-GB" sz="16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5424DCD-EADB-4CE5-A907-F944608AC813}"/>
              </a:ext>
            </a:extLst>
          </p:cNvPr>
          <p:cNvSpPr txBox="1"/>
          <p:nvPr/>
        </p:nvSpPr>
        <p:spPr>
          <a:xfrm>
            <a:off x="7695133" y="1500617"/>
            <a:ext cx="426597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Anxiety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more common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severe mental illness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Graphic 13" descr="Head with gears outline">
            <a:extLst>
              <a:ext uri="{FF2B5EF4-FFF2-40B4-BE49-F238E27FC236}">
                <a16:creationId xmlns:a16="http://schemas.microsoft.com/office/drawing/2014/main" id="{E1A95A20-0D75-4FA1-A14C-A0ED8631B6A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318154" y="3287776"/>
            <a:ext cx="1403309" cy="1403309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42560115-219E-4A4D-944F-8EA4A701253E}"/>
              </a:ext>
            </a:extLst>
          </p:cNvPr>
          <p:cNvSpPr txBox="1"/>
          <p:nvPr/>
        </p:nvSpPr>
        <p:spPr>
          <a:xfrm>
            <a:off x="6451721" y="3403202"/>
            <a:ext cx="3875214" cy="95410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adults report</a:t>
            </a: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levels of wellbeing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CD8E1B3-EC39-4236-930C-002A69CFF606}"/>
              </a:ext>
            </a:extLst>
          </p:cNvPr>
          <p:cNvSpPr txBox="1"/>
          <p:nvPr/>
        </p:nvSpPr>
        <p:spPr>
          <a:xfrm>
            <a:off x="7395630" y="4874710"/>
            <a:ext cx="4265969" cy="892552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Suicide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deaths per 100,000 population</a:t>
            </a:r>
          </a:p>
        </p:txBody>
      </p:sp>
      <p:pic>
        <p:nvPicPr>
          <p:cNvPr id="5" name="Graphic 4" descr="Worried face outline with solid fill">
            <a:extLst>
              <a:ext uri="{FF2B5EF4-FFF2-40B4-BE49-F238E27FC236}">
                <a16:creationId xmlns:a16="http://schemas.microsoft.com/office/drawing/2014/main" id="{C8C5DA1F-EEDE-4B44-B9CB-55C9DB68BC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17915" y="1500723"/>
            <a:ext cx="1077218" cy="1077218"/>
          </a:xfrm>
          <a:prstGeom prst="rect">
            <a:avLst/>
          </a:prstGeom>
        </p:spPr>
      </p:pic>
      <p:pic>
        <p:nvPicPr>
          <p:cNvPr id="8" name="Graphic 7" descr="Confused person with solid fill">
            <a:extLst>
              <a:ext uri="{FF2B5EF4-FFF2-40B4-BE49-F238E27FC236}">
                <a16:creationId xmlns:a16="http://schemas.microsoft.com/office/drawing/2014/main" id="{358AE9CB-BE91-41C0-95BE-16F4B97A8FE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276817" y="4846858"/>
            <a:ext cx="1271084" cy="1271084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E9DB0385-D7F2-4B13-B3B9-2321B651720D}"/>
              </a:ext>
            </a:extLst>
          </p:cNvPr>
          <p:cNvSpPr txBox="1"/>
          <p:nvPr/>
        </p:nvSpPr>
        <p:spPr>
          <a:xfrm>
            <a:off x="7695133" y="5687055"/>
            <a:ext cx="36669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 the 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average,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equating to approximately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one extra death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a three year period</a:t>
            </a:r>
            <a:endParaRPr lang="en-GB" sz="16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62BC86C-B875-4EEF-A73C-00FC7740B9D2}"/>
              </a:ext>
            </a:extLst>
          </p:cNvPr>
          <p:cNvSpPr txBox="1"/>
          <p:nvPr/>
        </p:nvSpPr>
        <p:spPr>
          <a:xfrm>
            <a:off x="8040624" y="2639570"/>
            <a:ext cx="3875214" cy="26161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similar to national average</a:t>
            </a:r>
            <a:endParaRPr lang="en-GB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520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3B77797-557B-4740-95B1-9DB14BBB5567}"/>
              </a:ext>
            </a:extLst>
          </p:cNvPr>
          <p:cNvSpPr/>
          <p:nvPr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89B1E8E-AE00-4610-A84A-BCF155B31C85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173A59"/>
          </a:solidFill>
          <a:ln>
            <a:solidFill>
              <a:srgbClr val="173A59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6"/>
                </a:solidFill>
              </a:rPr>
              <a:t>Protective Factors </a:t>
            </a:r>
            <a:r>
              <a:rPr lang="en-GB" sz="3200" dirty="0">
                <a:solidFill>
                  <a:schemeClr val="bg1"/>
                </a:solidFill>
              </a:rPr>
              <a:t>for Mental Health &amp; Wellbeing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B7D6C8-A238-42A7-A0C7-2A2CD20DA5D7}"/>
              </a:ext>
            </a:extLst>
          </p:cNvPr>
          <p:cNvSpPr txBox="1"/>
          <p:nvPr/>
        </p:nvSpPr>
        <p:spPr>
          <a:xfrm>
            <a:off x="8247041" y="6624086"/>
            <a:ext cx="70188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*Wellbeing was measured as life satisfaction and happiness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8F8CDD3-A6F6-48AA-82A1-68B33854695D}"/>
              </a:ext>
            </a:extLst>
          </p:cNvPr>
          <p:cNvGrpSpPr/>
          <p:nvPr/>
        </p:nvGrpSpPr>
        <p:grpSpPr>
          <a:xfrm>
            <a:off x="4302658" y="702841"/>
            <a:ext cx="3586778" cy="2880000"/>
            <a:chOff x="358225" y="717554"/>
            <a:chExt cx="3586778" cy="2880000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0EFCF2E-2D37-4B5B-B95B-D8CAE399B07E}"/>
                </a:ext>
              </a:extLst>
            </p:cNvPr>
            <p:cNvSpPr txBox="1"/>
            <p:nvPr/>
          </p:nvSpPr>
          <p:spPr>
            <a:xfrm>
              <a:off x="1019808" y="741934"/>
              <a:ext cx="24808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9B1E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School Readiness</a:t>
              </a:r>
            </a:p>
          </p:txBody>
        </p:sp>
        <p:pic>
          <p:nvPicPr>
            <p:cNvPr id="15" name="Graphic 14" descr="Storytelling with solid fill">
              <a:extLst>
                <a:ext uri="{FF2B5EF4-FFF2-40B4-BE49-F238E27FC236}">
                  <a16:creationId xmlns:a16="http://schemas.microsoft.com/office/drawing/2014/main" id="{589DA68F-F72A-401F-9153-FE7EDDD21B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11064" y="1860010"/>
              <a:ext cx="976614" cy="97661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FAF2588-E69C-440B-9B6A-A8ED63A131E1}"/>
                </a:ext>
              </a:extLst>
            </p:cNvPr>
            <p:cNvSpPr txBox="1"/>
            <p:nvPr/>
          </p:nvSpPr>
          <p:spPr>
            <a:xfrm>
              <a:off x="358225" y="1071716"/>
              <a:ext cx="35867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rgbClr val="9B1E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measure of how prepared a child is to succeed in school </a:t>
              </a:r>
              <a:r>
                <a:rPr lang="en-GB" sz="1600" b="1" dirty="0">
                  <a:solidFill>
                    <a:srgbClr val="9B1E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cognitively, emotionally and socially</a:t>
              </a:r>
              <a:endParaRPr lang="en-GB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7155C71-6643-486C-8967-1E664B875DAF}"/>
                </a:ext>
              </a:extLst>
            </p:cNvPr>
            <p:cNvSpPr txBox="1"/>
            <p:nvPr/>
          </p:nvSpPr>
          <p:spPr>
            <a:xfrm>
              <a:off x="435046" y="2584361"/>
              <a:ext cx="34284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9B1E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73%</a:t>
              </a:r>
              <a:r>
                <a:rPr lang="en-GB" dirty="0">
                  <a:solidFill>
                    <a:srgbClr val="9B1E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600" dirty="0">
                  <a:solidFill>
                    <a:srgbClr val="9B1E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children achieve this at the end of reception in Norfolk</a:t>
              </a:r>
              <a:endParaRPr lang="en-GB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EE2D1B0-464F-4917-A140-3371AC18EE83}"/>
                </a:ext>
              </a:extLst>
            </p:cNvPr>
            <p:cNvSpPr txBox="1"/>
            <p:nvPr/>
          </p:nvSpPr>
          <p:spPr>
            <a:xfrm>
              <a:off x="1072584" y="3298195"/>
              <a:ext cx="21918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9B1E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Similar</a:t>
              </a:r>
              <a:r>
                <a:rPr lang="en-GB" sz="1100" dirty="0">
                  <a:solidFill>
                    <a:srgbClr val="9B1E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 </a:t>
              </a:r>
              <a:r>
                <a:rPr lang="en-GB" sz="1100" b="1" dirty="0">
                  <a:solidFill>
                    <a:srgbClr val="9B1E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national average</a:t>
              </a:r>
              <a:endParaRPr lang="en-GB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22694D6-F1CF-4715-A64D-61CC39EA14CF}"/>
                </a:ext>
              </a:extLst>
            </p:cNvPr>
            <p:cNvSpPr/>
            <p:nvPr/>
          </p:nvSpPr>
          <p:spPr>
            <a:xfrm>
              <a:off x="437345" y="717554"/>
              <a:ext cx="3428445" cy="2880000"/>
            </a:xfrm>
            <a:prstGeom prst="rect">
              <a:avLst/>
            </a:prstGeom>
            <a:noFill/>
            <a:ln w="38100">
              <a:solidFill>
                <a:srgbClr val="9B1E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F9B17AC7-29B8-4B16-8562-FB58982D9D8E}"/>
              </a:ext>
            </a:extLst>
          </p:cNvPr>
          <p:cNvSpPr/>
          <p:nvPr/>
        </p:nvSpPr>
        <p:spPr>
          <a:xfrm>
            <a:off x="8274689" y="715039"/>
            <a:ext cx="3407955" cy="5890453"/>
          </a:xfrm>
          <a:prstGeom prst="rect">
            <a:avLst/>
          </a:prstGeom>
          <a:solidFill>
            <a:srgbClr val="9B1E5C"/>
          </a:solidFill>
          <a:ln w="38100">
            <a:solidFill>
              <a:srgbClr val="9B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highlight>
                <a:srgbClr val="9B1E5C"/>
              </a:highlight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E36A1BE-6FBE-4DE7-99CE-75F25EF07A7B}"/>
              </a:ext>
            </a:extLst>
          </p:cNvPr>
          <p:cNvSpPr txBox="1"/>
          <p:nvPr/>
        </p:nvSpPr>
        <p:spPr>
          <a:xfrm>
            <a:off x="7925636" y="741934"/>
            <a:ext cx="4266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 of wellbeing*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1E3A978-FF2E-4A70-B551-B46BBA2F61E1}"/>
              </a:ext>
            </a:extLst>
          </p:cNvPr>
          <p:cNvSpPr txBox="1"/>
          <p:nvPr/>
        </p:nvSpPr>
        <p:spPr>
          <a:xfrm>
            <a:off x="8247041" y="1147493"/>
            <a:ext cx="3398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child’s emotional health 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powerful 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predictor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their subsequent 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life satisfaction</a:t>
            </a:r>
          </a:p>
        </p:txBody>
      </p:sp>
      <p:pic>
        <p:nvPicPr>
          <p:cNvPr id="51" name="Graphic 50" descr="Heart with pulse with solid fill">
            <a:extLst>
              <a:ext uri="{FF2B5EF4-FFF2-40B4-BE49-F238E27FC236}">
                <a16:creationId xmlns:a16="http://schemas.microsoft.com/office/drawing/2014/main" id="{95129640-14B4-4036-BBD7-30B6BEBA7A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45811" y="3175548"/>
            <a:ext cx="1638000" cy="1638000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E98CFB6A-D3EA-4E06-A287-10D1385A597E}"/>
              </a:ext>
            </a:extLst>
          </p:cNvPr>
          <p:cNvSpPr txBox="1"/>
          <p:nvPr/>
        </p:nvSpPr>
        <p:spPr>
          <a:xfrm>
            <a:off x="8324016" y="4687364"/>
            <a:ext cx="3398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survey of students in year 3 – 11 scored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DC90251-33F0-46A5-84B5-999543D909BA}"/>
              </a:ext>
            </a:extLst>
          </p:cNvPr>
          <p:cNvSpPr txBox="1"/>
          <p:nvPr/>
        </p:nvSpPr>
        <p:spPr>
          <a:xfrm>
            <a:off x="8927580" y="3121995"/>
            <a:ext cx="21918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average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F4D296C-A606-4279-8A67-6305662AB13C}"/>
              </a:ext>
            </a:extLst>
          </p:cNvPr>
          <p:cNvGrpSpPr/>
          <p:nvPr/>
        </p:nvGrpSpPr>
        <p:grpSpPr>
          <a:xfrm>
            <a:off x="8516265" y="1953527"/>
            <a:ext cx="3085106" cy="4556076"/>
            <a:chOff x="766538" y="1936329"/>
            <a:chExt cx="3085106" cy="455607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417807E-F243-452F-BFDD-0DB41F0E0995}"/>
                </a:ext>
              </a:extLst>
            </p:cNvPr>
            <p:cNvSpPr txBox="1"/>
            <p:nvPr/>
          </p:nvSpPr>
          <p:spPr>
            <a:xfrm>
              <a:off x="766538" y="1936329"/>
              <a:ext cx="3085106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76% </a:t>
              </a:r>
            </a:p>
            <a:p>
              <a:pPr algn="ctr"/>
              <a:r>
                <a:rPr lang="en-GB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adults have high or very high life satisfaction*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5A4EB06-A64F-4178-880A-B09575A2CB80}"/>
                </a:ext>
              </a:extLst>
            </p:cNvPr>
            <p:cNvSpPr txBox="1"/>
            <p:nvPr/>
          </p:nvSpPr>
          <p:spPr>
            <a:xfrm>
              <a:off x="1177853" y="6230795"/>
              <a:ext cx="21918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Similar</a:t>
              </a:r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 </a:t>
              </a:r>
              <a:r>
                <a:rPr lang="en-GB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national average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188275A-2924-4181-8B3B-671EDAB0C416}"/>
              </a:ext>
            </a:extLst>
          </p:cNvPr>
          <p:cNvGrpSpPr/>
          <p:nvPr/>
        </p:nvGrpSpPr>
        <p:grpSpPr>
          <a:xfrm>
            <a:off x="62385" y="655974"/>
            <a:ext cx="4266364" cy="5927517"/>
            <a:chOff x="3944956" y="715039"/>
            <a:chExt cx="4266364" cy="5927517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44EF4E7-6072-4DE4-91B2-F49E79DC99C3}"/>
                </a:ext>
              </a:extLst>
            </p:cNvPr>
            <p:cNvSpPr/>
            <p:nvPr/>
          </p:nvSpPr>
          <p:spPr>
            <a:xfrm>
              <a:off x="4392021" y="715039"/>
              <a:ext cx="3407955" cy="5927517"/>
            </a:xfrm>
            <a:prstGeom prst="rect">
              <a:avLst/>
            </a:prstGeom>
            <a:solidFill>
              <a:srgbClr val="9B1E5C"/>
            </a:solidFill>
            <a:ln w="38100">
              <a:solidFill>
                <a:srgbClr val="9B1E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4829DBE-B2FA-4965-AAFF-061841F72F57}"/>
                </a:ext>
              </a:extLst>
            </p:cNvPr>
            <p:cNvSpPr txBox="1"/>
            <p:nvPr/>
          </p:nvSpPr>
          <p:spPr>
            <a:xfrm>
              <a:off x="3944956" y="717554"/>
              <a:ext cx="42663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Levels of Activity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104BB2D-16D1-42AE-8539-9A89CC647B85}"/>
                </a:ext>
              </a:extLst>
            </p:cNvPr>
            <p:cNvSpPr txBox="1"/>
            <p:nvPr/>
          </p:nvSpPr>
          <p:spPr>
            <a:xfrm>
              <a:off x="4471187" y="1218307"/>
              <a:ext cx="32566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Activity can increase </a:t>
              </a:r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self-esteem</a:t>
              </a:r>
              <a:r>
                <a:rPr lang="en-GB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and </a:t>
              </a:r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reduce</a:t>
              </a:r>
              <a:r>
                <a:rPr lang="en-GB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stress</a:t>
              </a:r>
              <a:r>
                <a:rPr lang="en-GB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and </a:t>
              </a:r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anxiety</a:t>
              </a:r>
            </a:p>
          </p:txBody>
        </p:sp>
        <p:pic>
          <p:nvPicPr>
            <p:cNvPr id="45" name="Graphic 44" descr="Run outline">
              <a:extLst>
                <a:ext uri="{FF2B5EF4-FFF2-40B4-BE49-F238E27FC236}">
                  <a16:creationId xmlns:a16="http://schemas.microsoft.com/office/drawing/2014/main" id="{7E5A727F-AD98-4A1E-B2AC-D430E81378D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107402" y="3409101"/>
              <a:ext cx="1637001" cy="1637001"/>
            </a:xfrm>
            <a:prstGeom prst="rect">
              <a:avLst/>
            </a:prstGeom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A216481-E95B-4355-BDE1-2C300937A454}"/>
                </a:ext>
              </a:extLst>
            </p:cNvPr>
            <p:cNvSpPr txBox="1"/>
            <p:nvPr/>
          </p:nvSpPr>
          <p:spPr>
            <a:xfrm>
              <a:off x="4730728" y="1997271"/>
              <a:ext cx="26948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45% </a:t>
              </a:r>
            </a:p>
            <a:p>
              <a:pPr algn="ctr"/>
              <a:r>
                <a:rPr lang="en-GB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</a:t>
              </a:r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children</a:t>
              </a:r>
              <a:r>
                <a:rPr lang="en-GB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accumulate 60 minutes per day of activity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590B114-9E2F-48CE-B466-D49F30BBB126}"/>
                </a:ext>
              </a:extLst>
            </p:cNvPr>
            <p:cNvSpPr txBox="1"/>
            <p:nvPr/>
          </p:nvSpPr>
          <p:spPr>
            <a:xfrm>
              <a:off x="5021941" y="3024562"/>
              <a:ext cx="21401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Similar</a:t>
              </a:r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 </a:t>
              </a:r>
              <a:r>
                <a:rPr lang="en-GB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national</a:t>
              </a:r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average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C826ED8-3780-4FEC-9F30-22A8DAA86F22}"/>
                </a:ext>
              </a:extLst>
            </p:cNvPr>
            <p:cNvSpPr txBox="1"/>
            <p:nvPr/>
          </p:nvSpPr>
          <p:spPr>
            <a:xfrm>
              <a:off x="4574371" y="5167561"/>
              <a:ext cx="26948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66% </a:t>
              </a:r>
            </a:p>
            <a:p>
              <a:pPr algn="ctr"/>
              <a:r>
                <a:rPr lang="en-GB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</a:t>
              </a:r>
              <a:r>
                <a:rPr lang="en-GB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adults</a:t>
              </a:r>
              <a:r>
                <a:rPr lang="en-GB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are physically active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69E17A2-6B41-44E3-840B-64379F28B619}"/>
                </a:ext>
              </a:extLst>
            </p:cNvPr>
            <p:cNvSpPr txBox="1"/>
            <p:nvPr/>
          </p:nvSpPr>
          <p:spPr>
            <a:xfrm>
              <a:off x="4851699" y="6203412"/>
              <a:ext cx="21401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Similar</a:t>
              </a:r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 </a:t>
              </a:r>
              <a:r>
                <a:rPr lang="en-GB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national</a:t>
              </a:r>
              <a:r>
                <a: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average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91D7DA4-2F52-4E67-B71D-D9C0274108DF}"/>
              </a:ext>
            </a:extLst>
          </p:cNvPr>
          <p:cNvGrpSpPr/>
          <p:nvPr/>
        </p:nvGrpSpPr>
        <p:grpSpPr>
          <a:xfrm>
            <a:off x="3990243" y="3709157"/>
            <a:ext cx="4266364" cy="2896335"/>
            <a:chOff x="7889349" y="3713999"/>
            <a:chExt cx="4266364" cy="2896335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F98EA7F-72B0-4808-BD6A-9BCEC067C1A7}"/>
                </a:ext>
              </a:extLst>
            </p:cNvPr>
            <p:cNvSpPr/>
            <p:nvPr/>
          </p:nvSpPr>
          <p:spPr>
            <a:xfrm>
              <a:off x="8274689" y="3727819"/>
              <a:ext cx="3407955" cy="2882515"/>
            </a:xfrm>
            <a:prstGeom prst="rect">
              <a:avLst/>
            </a:prstGeom>
            <a:noFill/>
            <a:ln w="38100">
              <a:solidFill>
                <a:srgbClr val="9B1E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51DA176-2BA4-4E33-89C4-F0B60B31B317}"/>
                </a:ext>
              </a:extLst>
            </p:cNvPr>
            <p:cNvSpPr txBox="1"/>
            <p:nvPr/>
          </p:nvSpPr>
          <p:spPr>
            <a:xfrm>
              <a:off x="7889349" y="3713999"/>
              <a:ext cx="42663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rgbClr val="9B1E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Outdoor space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C368C89-73D6-4D4F-AE4B-964220B116A3}"/>
                </a:ext>
              </a:extLst>
            </p:cNvPr>
            <p:cNvSpPr txBox="1"/>
            <p:nvPr/>
          </p:nvSpPr>
          <p:spPr>
            <a:xfrm>
              <a:off x="8283682" y="4077271"/>
              <a:ext cx="33989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rgbClr val="9B1E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Exposure to green and </a:t>
              </a:r>
              <a:r>
                <a:rPr lang="en-GB" sz="1600" b="1" dirty="0">
                  <a:solidFill>
                    <a:srgbClr val="9B1E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outdoor spaces improve mental health </a:t>
              </a:r>
              <a:endParaRPr lang="en-GB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9" name="Graphic 68" descr="Park scene with solid fill">
              <a:extLst>
                <a:ext uri="{FF2B5EF4-FFF2-40B4-BE49-F238E27FC236}">
                  <a16:creationId xmlns:a16="http://schemas.microsoft.com/office/drawing/2014/main" id="{1AD6C134-20E2-4C73-9236-7DE28C0C86E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306836" y="4497902"/>
              <a:ext cx="1224381" cy="1224381"/>
            </a:xfrm>
            <a:prstGeom prst="rect">
              <a:avLst/>
            </a:prstGeom>
          </p:spPr>
        </p:pic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A105143-7EAA-4312-BD69-3A5CB00AA376}"/>
                </a:ext>
              </a:extLst>
            </p:cNvPr>
            <p:cNvSpPr txBox="1"/>
            <p:nvPr/>
          </p:nvSpPr>
          <p:spPr>
            <a:xfrm>
              <a:off x="8452553" y="5558956"/>
              <a:ext cx="308510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9B1E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20% </a:t>
              </a:r>
              <a:r>
                <a:rPr lang="en-GB" sz="1600" dirty="0">
                  <a:solidFill>
                    <a:srgbClr val="9B1E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the population use outdoor spaces for exercise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D0A091E-CA1B-43BC-A7F2-25FB4F039082}"/>
                </a:ext>
              </a:extLst>
            </p:cNvPr>
            <p:cNvSpPr txBox="1"/>
            <p:nvPr/>
          </p:nvSpPr>
          <p:spPr>
            <a:xfrm>
              <a:off x="8927581" y="6296259"/>
              <a:ext cx="21918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9B1E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Similar </a:t>
              </a:r>
              <a:r>
                <a:rPr lang="en-GB" sz="1100" dirty="0">
                  <a:solidFill>
                    <a:srgbClr val="9B1E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</a:t>
              </a:r>
              <a:r>
                <a:rPr lang="en-GB" sz="1100" b="1" dirty="0">
                  <a:solidFill>
                    <a:srgbClr val="9B1E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national average</a:t>
              </a:r>
              <a:endParaRPr lang="en-GB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9C11F652-D5D0-4182-B0E7-3582C61335E5}"/>
              </a:ext>
            </a:extLst>
          </p:cNvPr>
          <p:cNvSpPr txBox="1"/>
          <p:nvPr/>
        </p:nvSpPr>
        <p:spPr>
          <a:xfrm>
            <a:off x="8599112" y="5224759"/>
            <a:ext cx="2694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6.9 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of 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C1A4361-6358-4E9A-B560-C17D4F285A56}"/>
              </a:ext>
            </a:extLst>
          </p:cNvPr>
          <p:cNvSpPr txBox="1"/>
          <p:nvPr/>
        </p:nvSpPr>
        <p:spPr>
          <a:xfrm>
            <a:off x="8252457" y="5674737"/>
            <a:ext cx="3398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life satisfaction, happiness and worthwhileness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7E5A96-5FC0-4070-B360-74C48D5456B3}"/>
              </a:ext>
            </a:extLst>
          </p:cNvPr>
          <p:cNvSpPr txBox="1"/>
          <p:nvPr/>
        </p:nvSpPr>
        <p:spPr>
          <a:xfrm>
            <a:off x="10358115" y="11407"/>
            <a:ext cx="1806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6"/>
                </a:solidFill>
              </a:rPr>
              <a:t>Promote Wellbeing</a:t>
            </a:r>
          </a:p>
        </p:txBody>
      </p:sp>
    </p:spTree>
    <p:extLst>
      <p:ext uri="{BB962C8B-B14F-4D97-AF65-F5344CB8AC3E}">
        <p14:creationId xmlns:p14="http://schemas.microsoft.com/office/powerpoint/2010/main" val="2591657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84743B0-A1E0-4A00-BF74-A0A2029380A9}"/>
              </a:ext>
            </a:extLst>
          </p:cNvPr>
          <p:cNvSpPr/>
          <p:nvPr/>
        </p:nvSpPr>
        <p:spPr>
          <a:xfrm>
            <a:off x="132932" y="3741502"/>
            <a:ext cx="2880000" cy="2880000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F93CE38-7869-4207-8EEC-82C2CD991C6F}"/>
              </a:ext>
            </a:extLst>
          </p:cNvPr>
          <p:cNvSpPr/>
          <p:nvPr/>
        </p:nvSpPr>
        <p:spPr>
          <a:xfrm>
            <a:off x="6200448" y="747427"/>
            <a:ext cx="2880000" cy="2880000"/>
          </a:xfrm>
          <a:prstGeom prst="rect">
            <a:avLst/>
          </a:prstGeom>
          <a:solidFill>
            <a:srgbClr val="9B1E5C"/>
          </a:solidFill>
          <a:ln w="38100">
            <a:solidFill>
              <a:srgbClr val="9B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1F5455-6A2C-4549-9DE9-93A4E8ED057A}"/>
              </a:ext>
            </a:extLst>
          </p:cNvPr>
          <p:cNvSpPr/>
          <p:nvPr/>
        </p:nvSpPr>
        <p:spPr>
          <a:xfrm>
            <a:off x="9193915" y="746360"/>
            <a:ext cx="2880000" cy="2880000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B1E7E2E-D1E9-44CD-862E-B39C8687D006}"/>
              </a:ext>
            </a:extLst>
          </p:cNvPr>
          <p:cNvSpPr/>
          <p:nvPr/>
        </p:nvSpPr>
        <p:spPr>
          <a:xfrm>
            <a:off x="3161670" y="3725077"/>
            <a:ext cx="2880000" cy="2880000"/>
          </a:xfrm>
          <a:prstGeom prst="rect">
            <a:avLst/>
          </a:prstGeom>
          <a:solidFill>
            <a:srgbClr val="9B1E5C"/>
          </a:solidFill>
          <a:ln w="38100">
            <a:solidFill>
              <a:srgbClr val="9B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0268988-BB3B-4C55-A418-80BDAE7BB4A7}"/>
              </a:ext>
            </a:extLst>
          </p:cNvPr>
          <p:cNvSpPr/>
          <p:nvPr/>
        </p:nvSpPr>
        <p:spPr>
          <a:xfrm>
            <a:off x="6200448" y="3741502"/>
            <a:ext cx="2880000" cy="2880000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5342F1C-E483-4A2D-8971-083925C10BEE}"/>
              </a:ext>
            </a:extLst>
          </p:cNvPr>
          <p:cNvSpPr/>
          <p:nvPr/>
        </p:nvSpPr>
        <p:spPr>
          <a:xfrm>
            <a:off x="9178650" y="3741502"/>
            <a:ext cx="2880000" cy="2880000"/>
          </a:xfrm>
          <a:prstGeom prst="rect">
            <a:avLst/>
          </a:prstGeom>
          <a:solidFill>
            <a:srgbClr val="9B1E5C"/>
          </a:solidFill>
          <a:ln w="38100">
            <a:solidFill>
              <a:srgbClr val="9B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B77797-557B-4740-95B1-9DB14BBB5567}"/>
              </a:ext>
            </a:extLst>
          </p:cNvPr>
          <p:cNvSpPr/>
          <p:nvPr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89B1E8E-AE00-4610-A84A-BCF155B31C85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173A59"/>
          </a:solidFill>
          <a:ln>
            <a:solidFill>
              <a:srgbClr val="173A59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6"/>
                </a:solidFill>
              </a:rPr>
              <a:t>Risk Factors </a:t>
            </a:r>
            <a:r>
              <a:rPr lang="en-GB" sz="3200" dirty="0">
                <a:solidFill>
                  <a:schemeClr val="bg1"/>
                </a:solidFill>
              </a:rPr>
              <a:t>for Mental Illness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A69C2F-DC73-416A-B830-B57E5B170A56}"/>
              </a:ext>
            </a:extLst>
          </p:cNvPr>
          <p:cNvSpPr txBox="1"/>
          <p:nvPr/>
        </p:nvSpPr>
        <p:spPr>
          <a:xfrm>
            <a:off x="9208335" y="770754"/>
            <a:ext cx="2979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Substance and alcohol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EA5A7B-54CC-4F90-89CF-EFA94EA96DB9}"/>
              </a:ext>
            </a:extLst>
          </p:cNvPr>
          <p:cNvSpPr txBox="1"/>
          <p:nvPr/>
        </p:nvSpPr>
        <p:spPr>
          <a:xfrm>
            <a:off x="3171638" y="3765930"/>
            <a:ext cx="283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Violence &amp; Abuse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CD6B676-8703-4C9A-A40A-8DAF7843B4AB}"/>
              </a:ext>
            </a:extLst>
          </p:cNvPr>
          <p:cNvSpPr txBox="1"/>
          <p:nvPr/>
        </p:nvSpPr>
        <p:spPr>
          <a:xfrm>
            <a:off x="133350" y="3787945"/>
            <a:ext cx="4266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Unemployment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B167A5-710C-4AB0-A809-9A48CAC18F37}"/>
              </a:ext>
            </a:extLst>
          </p:cNvPr>
          <p:cNvSpPr txBox="1"/>
          <p:nvPr/>
        </p:nvSpPr>
        <p:spPr>
          <a:xfrm>
            <a:off x="6184263" y="726783"/>
            <a:ext cx="2993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Isolation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CA6435C-69C1-45BB-B2BD-67EE89320FBF}"/>
              </a:ext>
            </a:extLst>
          </p:cNvPr>
          <p:cNvSpPr txBox="1"/>
          <p:nvPr/>
        </p:nvSpPr>
        <p:spPr>
          <a:xfrm>
            <a:off x="6173378" y="3759898"/>
            <a:ext cx="2293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Homelessness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4D9038-554C-42C3-85C0-7A7F3D281B9C}"/>
              </a:ext>
            </a:extLst>
          </p:cNvPr>
          <p:cNvSpPr txBox="1"/>
          <p:nvPr/>
        </p:nvSpPr>
        <p:spPr>
          <a:xfrm>
            <a:off x="9177730" y="3741502"/>
            <a:ext cx="2293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Crime</a:t>
            </a:r>
          </a:p>
        </p:txBody>
      </p:sp>
      <p:pic>
        <p:nvPicPr>
          <p:cNvPr id="3" name="Graphic 2" descr="Bed with solid fill">
            <a:extLst>
              <a:ext uri="{FF2B5EF4-FFF2-40B4-BE49-F238E27FC236}">
                <a16:creationId xmlns:a16="http://schemas.microsoft.com/office/drawing/2014/main" id="{4C589CD8-841B-4D00-A3AC-580D1E1327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8890" y="5821534"/>
            <a:ext cx="914400" cy="914400"/>
          </a:xfrm>
          <a:prstGeom prst="rect">
            <a:avLst/>
          </a:prstGeom>
        </p:spPr>
      </p:pic>
      <p:pic>
        <p:nvPicPr>
          <p:cNvPr id="5" name="Graphic 4" descr="Handcuffs with solid fill">
            <a:extLst>
              <a:ext uri="{FF2B5EF4-FFF2-40B4-BE49-F238E27FC236}">
                <a16:creationId xmlns:a16="http://schemas.microsoft.com/office/drawing/2014/main" id="{10A2FAAE-65CF-499B-A739-783E131A96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92096" y="5877263"/>
            <a:ext cx="720000" cy="720000"/>
          </a:xfrm>
          <a:prstGeom prst="rect">
            <a:avLst/>
          </a:prstGeom>
        </p:spPr>
      </p:pic>
      <p:pic>
        <p:nvPicPr>
          <p:cNvPr id="7" name="Graphic 6" descr="Clenched Fist with solid fill">
            <a:extLst>
              <a:ext uri="{FF2B5EF4-FFF2-40B4-BE49-F238E27FC236}">
                <a16:creationId xmlns:a16="http://schemas.microsoft.com/office/drawing/2014/main" id="{B5B624A5-A7F6-40FA-BF36-95F4B5AFFB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22921" y="5678313"/>
            <a:ext cx="914400" cy="914400"/>
          </a:xfrm>
          <a:prstGeom prst="rect">
            <a:avLst/>
          </a:prstGeom>
        </p:spPr>
      </p:pic>
      <p:pic>
        <p:nvPicPr>
          <p:cNvPr id="43" name="Graphic 42" descr="Briefcase with solid fill">
            <a:extLst>
              <a:ext uri="{FF2B5EF4-FFF2-40B4-BE49-F238E27FC236}">
                <a16:creationId xmlns:a16="http://schemas.microsoft.com/office/drawing/2014/main" id="{A30AF0A4-259E-479F-9D5E-4150D9A8379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2932" y="5880253"/>
            <a:ext cx="684625" cy="684625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5273A2B7-32E6-4657-B3C0-B56C3C130E2F}"/>
              </a:ext>
            </a:extLst>
          </p:cNvPr>
          <p:cNvSpPr/>
          <p:nvPr/>
        </p:nvSpPr>
        <p:spPr>
          <a:xfrm>
            <a:off x="3158612" y="753304"/>
            <a:ext cx="2880000" cy="2880000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0D218F-A6BF-4731-B2AD-0C02E8A598E5}"/>
              </a:ext>
            </a:extLst>
          </p:cNvPr>
          <p:cNvSpPr txBox="1"/>
          <p:nvPr/>
        </p:nvSpPr>
        <p:spPr>
          <a:xfrm>
            <a:off x="3157692" y="752130"/>
            <a:ext cx="13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Poverty</a:t>
            </a:r>
          </a:p>
        </p:txBody>
      </p:sp>
      <p:pic>
        <p:nvPicPr>
          <p:cNvPr id="12" name="Graphic 11" descr="Coins with solid fill">
            <a:extLst>
              <a:ext uri="{FF2B5EF4-FFF2-40B4-BE49-F238E27FC236}">
                <a16:creationId xmlns:a16="http://schemas.microsoft.com/office/drawing/2014/main" id="{859E1DD2-C36F-484D-8B80-E95EE3A2C73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06251" y="2864731"/>
            <a:ext cx="720000" cy="720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25FC62-5C7C-4B82-98EA-F843E3C99A62}"/>
              </a:ext>
            </a:extLst>
          </p:cNvPr>
          <p:cNvSpPr txBox="1"/>
          <p:nvPr/>
        </p:nvSpPr>
        <p:spPr>
          <a:xfrm>
            <a:off x="3333920" y="1175617"/>
            <a:ext cx="281788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15% </a:t>
            </a:r>
            <a:r>
              <a:rPr lang="en-GB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households live in </a:t>
            </a:r>
            <a:r>
              <a:rPr lang="en-GB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fuel poverty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C7C011-6628-43A1-9A6B-744E1F829829}"/>
              </a:ext>
            </a:extLst>
          </p:cNvPr>
          <p:cNvSpPr txBox="1"/>
          <p:nvPr/>
        </p:nvSpPr>
        <p:spPr>
          <a:xfrm>
            <a:off x="3102850" y="2004489"/>
            <a:ext cx="28178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low income and low energy efficiency homes. </a:t>
            </a:r>
            <a:r>
              <a:rPr lang="en-GB" sz="11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Norfolk</a:t>
            </a:r>
            <a:r>
              <a:rPr lang="en-GB" sz="1100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bottom 40% of local authorities for fuel poverty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26C48CC-0BBB-4E75-A23E-B4059F39BBC6}"/>
              </a:ext>
            </a:extLst>
          </p:cNvPr>
          <p:cNvSpPr txBox="1"/>
          <p:nvPr/>
        </p:nvSpPr>
        <p:spPr>
          <a:xfrm>
            <a:off x="4001821" y="2703480"/>
            <a:ext cx="1947088" cy="830997"/>
          </a:xfrm>
          <a:prstGeom prst="rect">
            <a:avLst/>
          </a:prstGeom>
          <a:noFill/>
          <a:ln>
            <a:solidFill>
              <a:srgbClr val="9B1E5C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homes </a:t>
            </a:r>
            <a:r>
              <a:rPr lang="en-GB" sz="1600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GB" sz="16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associated with poor health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ABF9502-E723-4886-935D-1E671642D324}"/>
              </a:ext>
            </a:extLst>
          </p:cNvPr>
          <p:cNvSpPr txBox="1"/>
          <p:nvPr/>
        </p:nvSpPr>
        <p:spPr>
          <a:xfrm>
            <a:off x="236538" y="4125571"/>
            <a:ext cx="2817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6% </a:t>
            </a:r>
            <a:r>
              <a:rPr lang="en-GB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young adults are not in education, employment or training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796B699-335C-43AB-BE86-DD70B282B4EC}"/>
              </a:ext>
            </a:extLst>
          </p:cNvPr>
          <p:cNvSpPr txBox="1"/>
          <p:nvPr/>
        </p:nvSpPr>
        <p:spPr>
          <a:xfrm>
            <a:off x="112257" y="5259413"/>
            <a:ext cx="2817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equates to 950 young adults and is </a:t>
            </a:r>
            <a:r>
              <a:rPr lang="en-GB" sz="11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en-GB" sz="1100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GB" sz="11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average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F64679B-A17B-4AF5-ADDF-B58CE38E5BD4}"/>
              </a:ext>
            </a:extLst>
          </p:cNvPr>
          <p:cNvSpPr txBox="1"/>
          <p:nvPr/>
        </p:nvSpPr>
        <p:spPr>
          <a:xfrm>
            <a:off x="842002" y="5703531"/>
            <a:ext cx="2064025" cy="830997"/>
          </a:xfrm>
          <a:prstGeom prst="rect">
            <a:avLst/>
          </a:prstGeom>
          <a:noFill/>
          <a:ln>
            <a:solidFill>
              <a:srgbClr val="9B1E5C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risk of early parenthood and depression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005C319-7E81-4DF2-9F41-F553B556A858}"/>
              </a:ext>
            </a:extLst>
          </p:cNvPr>
          <p:cNvSpPr txBox="1"/>
          <p:nvPr/>
        </p:nvSpPr>
        <p:spPr>
          <a:xfrm>
            <a:off x="6063786" y="1233868"/>
            <a:ext cx="3078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11%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children &amp;</a:t>
            </a:r>
          </a:p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adults feel lonely often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55D6947-CA2F-4C41-8A39-6CC888E8F296}"/>
              </a:ext>
            </a:extLst>
          </p:cNvPr>
          <p:cNvSpPr txBox="1"/>
          <p:nvPr/>
        </p:nvSpPr>
        <p:spPr>
          <a:xfrm>
            <a:off x="7069409" y="2886923"/>
            <a:ext cx="1919678" cy="584775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contributes to dementia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7B9EFD2-FD20-4CBE-8A1B-C58B278DC904}"/>
              </a:ext>
            </a:extLst>
          </p:cNvPr>
          <p:cNvSpPr txBox="1"/>
          <p:nvPr/>
        </p:nvSpPr>
        <p:spPr>
          <a:xfrm>
            <a:off x="9374113" y="1231879"/>
            <a:ext cx="2817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54% </a:t>
            </a:r>
            <a:r>
              <a:rPr lang="en-GB" sz="1600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adults in drug and alcohol treatment are parents/guardians</a:t>
            </a:r>
            <a:endParaRPr lang="en-GB" dirty="0">
              <a:solidFill>
                <a:srgbClr val="9B1E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46B8B78-BDEE-44A5-889F-F4B905488723}"/>
              </a:ext>
            </a:extLst>
          </p:cNvPr>
          <p:cNvSpPr txBox="1"/>
          <p:nvPr/>
        </p:nvSpPr>
        <p:spPr>
          <a:xfrm>
            <a:off x="9389637" y="2271363"/>
            <a:ext cx="24885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GB" sz="11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en-GB" sz="1100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GB" sz="11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average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2BFFE85-7236-47C9-B360-6B5C799F89CE}"/>
              </a:ext>
            </a:extLst>
          </p:cNvPr>
          <p:cNvSpPr txBox="1"/>
          <p:nvPr/>
        </p:nvSpPr>
        <p:spPr>
          <a:xfrm>
            <a:off x="9912330" y="2578221"/>
            <a:ext cx="2107474" cy="830997"/>
          </a:xfrm>
          <a:prstGeom prst="rect">
            <a:avLst/>
          </a:prstGeom>
          <a:noFill/>
          <a:ln>
            <a:solidFill>
              <a:srgbClr val="9B1E5C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n-GB" sz="12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children</a:t>
            </a:r>
            <a:r>
              <a:rPr lang="en-GB" sz="1200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at increased risk of developing </a:t>
            </a:r>
            <a:r>
              <a:rPr lang="en-GB" sz="12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alcohol dependence </a:t>
            </a:r>
            <a:r>
              <a:rPr lang="en-GB" sz="1200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GB" sz="12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ill health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7281946-966F-48BB-8FAA-777E47042080}"/>
              </a:ext>
            </a:extLst>
          </p:cNvPr>
          <p:cNvSpPr txBox="1"/>
          <p:nvPr/>
        </p:nvSpPr>
        <p:spPr>
          <a:xfrm>
            <a:off x="3231698" y="4062687"/>
            <a:ext cx="266893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 abuse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incidents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1000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0F32CC9-64F2-4F39-8712-91FCF5DCB9B3}"/>
              </a:ext>
            </a:extLst>
          </p:cNvPr>
          <p:cNvSpPr txBox="1"/>
          <p:nvPr/>
        </p:nvSpPr>
        <p:spPr>
          <a:xfrm>
            <a:off x="3188662" y="5254788"/>
            <a:ext cx="2422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average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3B547F1-881E-4E79-BD90-2DD61B225AAF}"/>
              </a:ext>
            </a:extLst>
          </p:cNvPr>
          <p:cNvSpPr txBox="1"/>
          <p:nvPr/>
        </p:nvSpPr>
        <p:spPr>
          <a:xfrm>
            <a:off x="3993501" y="5488773"/>
            <a:ext cx="1879102" cy="1077218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 abuse exposure impacts children’s mental health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AB4B646-A087-4FD2-BE45-8000D3A2C2AD}"/>
              </a:ext>
            </a:extLst>
          </p:cNvPr>
          <p:cNvSpPr/>
          <p:nvPr/>
        </p:nvSpPr>
        <p:spPr>
          <a:xfrm>
            <a:off x="145704" y="751357"/>
            <a:ext cx="2880000" cy="2880000"/>
          </a:xfrm>
          <a:prstGeom prst="rect">
            <a:avLst/>
          </a:prstGeom>
          <a:solidFill>
            <a:srgbClr val="9B1E5C"/>
          </a:solidFill>
          <a:ln w="38100">
            <a:solidFill>
              <a:srgbClr val="9B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E3B5C2-4050-49E1-8CCF-3226DD9FB76E}"/>
              </a:ext>
            </a:extLst>
          </p:cNvPr>
          <p:cNvSpPr txBox="1"/>
          <p:nvPr/>
        </p:nvSpPr>
        <p:spPr>
          <a:xfrm>
            <a:off x="125629" y="751357"/>
            <a:ext cx="2935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Looked</a:t>
            </a:r>
            <a:r>
              <a:rPr lang="en-GB" sz="20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Children</a:t>
            </a:r>
          </a:p>
        </p:txBody>
      </p:sp>
      <p:pic>
        <p:nvPicPr>
          <p:cNvPr id="38" name="Graphic 37" descr="Child with balloon with solid fill">
            <a:extLst>
              <a:ext uri="{FF2B5EF4-FFF2-40B4-BE49-F238E27FC236}">
                <a16:creationId xmlns:a16="http://schemas.microsoft.com/office/drawing/2014/main" id="{5BDF027E-96C5-4F2D-BA57-CC1B12F8558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2645526"/>
            <a:ext cx="932400" cy="932400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4A1D31E6-5040-4AAD-8100-75ED51E7AE3E}"/>
              </a:ext>
            </a:extLst>
          </p:cNvPr>
          <p:cNvSpPr txBox="1"/>
          <p:nvPr/>
        </p:nvSpPr>
        <p:spPr>
          <a:xfrm>
            <a:off x="239270" y="1204137"/>
            <a:ext cx="281788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10,000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children in care services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DD3018F-7D51-4C76-8C5F-0188A812BB67}"/>
              </a:ext>
            </a:extLst>
          </p:cNvPr>
          <p:cNvSpPr txBox="1"/>
          <p:nvPr/>
        </p:nvSpPr>
        <p:spPr>
          <a:xfrm>
            <a:off x="190274" y="2077673"/>
            <a:ext cx="2817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1,100 children in Norfolk and is 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average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B7572DA-D3C1-4607-B158-AA79F0696B9D}"/>
              </a:ext>
            </a:extLst>
          </p:cNvPr>
          <p:cNvSpPr txBox="1"/>
          <p:nvPr/>
        </p:nvSpPr>
        <p:spPr>
          <a:xfrm>
            <a:off x="7151732" y="5732521"/>
            <a:ext cx="1881354" cy="830997"/>
          </a:xfrm>
          <a:prstGeom prst="rect">
            <a:avLst/>
          </a:prstGeom>
          <a:noFill/>
          <a:ln>
            <a:solidFill>
              <a:srgbClr val="9B1E5C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 mental health is a </a:t>
            </a:r>
            <a:r>
              <a:rPr lang="en-GB" sz="16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 </a:t>
            </a:r>
            <a:r>
              <a:rPr lang="en-GB" sz="1600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homelessness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A40CA43-9667-4882-B5E4-19EA96B4ED5A}"/>
              </a:ext>
            </a:extLst>
          </p:cNvPr>
          <p:cNvSpPr txBox="1"/>
          <p:nvPr/>
        </p:nvSpPr>
        <p:spPr>
          <a:xfrm>
            <a:off x="6098784" y="4101302"/>
            <a:ext cx="2826151" cy="135421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7.2</a:t>
            </a:r>
            <a:r>
              <a:rPr lang="en-GB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GB" sz="28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  <a:r>
              <a:rPr lang="en-GB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households owed a duty under Homelessness Reduction Act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A7F8712-AE10-49AC-9625-BF8A588A1ECA}"/>
              </a:ext>
            </a:extLst>
          </p:cNvPr>
          <p:cNvSpPr txBox="1"/>
          <p:nvPr/>
        </p:nvSpPr>
        <p:spPr>
          <a:xfrm>
            <a:off x="6215199" y="5403629"/>
            <a:ext cx="2817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GB" sz="11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en-GB" sz="1100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than </a:t>
            </a:r>
            <a:r>
              <a:rPr lang="en-GB" sz="1100" b="1" dirty="0">
                <a:solidFill>
                  <a:srgbClr val="9B1E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average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58842A0-A72B-4ACC-B874-DC6635F29D46}"/>
              </a:ext>
            </a:extLst>
          </p:cNvPr>
          <p:cNvSpPr txBox="1"/>
          <p:nvPr/>
        </p:nvSpPr>
        <p:spPr>
          <a:xfrm>
            <a:off x="9188459" y="4148565"/>
            <a:ext cx="2817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141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100,000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time entrants to youth justice system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86EA75B-6539-44FE-B435-752B27365CBB}"/>
              </a:ext>
            </a:extLst>
          </p:cNvPr>
          <p:cNvSpPr txBox="1"/>
          <p:nvPr/>
        </p:nvSpPr>
        <p:spPr>
          <a:xfrm>
            <a:off x="9075833" y="5196611"/>
            <a:ext cx="3116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average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75E8B5-C23D-43B4-A948-CD9B27F35B23}"/>
              </a:ext>
            </a:extLst>
          </p:cNvPr>
          <p:cNvSpPr txBox="1"/>
          <p:nvPr/>
        </p:nvSpPr>
        <p:spPr>
          <a:xfrm>
            <a:off x="6246333" y="2345075"/>
            <a:ext cx="2817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average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871EE6F-50A9-4638-B4BB-32449683870A}"/>
              </a:ext>
            </a:extLst>
          </p:cNvPr>
          <p:cNvSpPr txBox="1"/>
          <p:nvPr/>
        </p:nvSpPr>
        <p:spPr>
          <a:xfrm>
            <a:off x="9984370" y="5460746"/>
            <a:ext cx="1963394" cy="1077218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people in youth justice system have higher mental health need</a:t>
            </a:r>
          </a:p>
        </p:txBody>
      </p:sp>
      <p:pic>
        <p:nvPicPr>
          <p:cNvPr id="10" name="Graphic 9" descr="Connections with solid fill">
            <a:extLst>
              <a:ext uri="{FF2B5EF4-FFF2-40B4-BE49-F238E27FC236}">
                <a16:creationId xmlns:a16="http://schemas.microsoft.com/office/drawing/2014/main" id="{F5849546-E649-4C51-89E1-96488395E44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246333" y="2668092"/>
            <a:ext cx="720000" cy="720000"/>
          </a:xfrm>
          <a:prstGeom prst="rect">
            <a:avLst/>
          </a:prstGeom>
        </p:spPr>
      </p:pic>
      <p:pic>
        <p:nvPicPr>
          <p:cNvPr id="69" name="Graphic 68" descr="Wine with solid fill">
            <a:extLst>
              <a:ext uri="{FF2B5EF4-FFF2-40B4-BE49-F238E27FC236}">
                <a16:creationId xmlns:a16="http://schemas.microsoft.com/office/drawing/2014/main" id="{386A2621-C14D-45CF-9D9C-BB0DBA09361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142712" y="2634606"/>
            <a:ext cx="914400" cy="9144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C3E6F24C-4012-4568-BDEA-387F28C27159}"/>
              </a:ext>
            </a:extLst>
          </p:cNvPr>
          <p:cNvSpPr txBox="1"/>
          <p:nvPr/>
        </p:nvSpPr>
        <p:spPr>
          <a:xfrm>
            <a:off x="10697858" y="13158"/>
            <a:ext cx="1806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6"/>
                </a:solidFill>
              </a:rPr>
              <a:t>Prevent Illness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6225911-7D30-465D-8A83-76AD5ECB84CE}"/>
              </a:ext>
            </a:extLst>
          </p:cNvPr>
          <p:cNvSpPr txBox="1"/>
          <p:nvPr/>
        </p:nvSpPr>
        <p:spPr>
          <a:xfrm>
            <a:off x="905545" y="2516666"/>
            <a:ext cx="1879102" cy="1077218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in care are among the most 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socially excluded</a:t>
            </a:r>
          </a:p>
        </p:txBody>
      </p:sp>
    </p:spTree>
    <p:extLst>
      <p:ext uri="{BB962C8B-B14F-4D97-AF65-F5344CB8AC3E}">
        <p14:creationId xmlns:p14="http://schemas.microsoft.com/office/powerpoint/2010/main" val="125988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A12B0573-E36D-4895-B3B4-B9057EFDA2E7}"/>
              </a:ext>
            </a:extLst>
          </p:cNvPr>
          <p:cNvSpPr/>
          <p:nvPr/>
        </p:nvSpPr>
        <p:spPr>
          <a:xfrm>
            <a:off x="8388473" y="3705180"/>
            <a:ext cx="3536624" cy="2739683"/>
          </a:xfrm>
          <a:prstGeom prst="rect">
            <a:avLst/>
          </a:prstGeom>
          <a:solidFill>
            <a:srgbClr val="9B1E5C"/>
          </a:solidFill>
          <a:ln w="38100">
            <a:solidFill>
              <a:srgbClr val="9B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B77797-557B-4740-95B1-9DB14BBB5567}"/>
              </a:ext>
            </a:extLst>
          </p:cNvPr>
          <p:cNvSpPr/>
          <p:nvPr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89B1E8E-AE00-4610-A84A-BCF155B31C85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173A59"/>
          </a:solidFill>
          <a:ln>
            <a:solidFill>
              <a:srgbClr val="173A59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6"/>
                </a:solidFill>
              </a:rPr>
              <a:t>Outcomes</a:t>
            </a:r>
            <a:r>
              <a:rPr lang="en-GB" sz="3200" dirty="0">
                <a:solidFill>
                  <a:schemeClr val="bg1"/>
                </a:solidFill>
              </a:rPr>
              <a:t> for People Experiencing Mental Illness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A62EAB-261F-479E-AE1C-F5F03B78BC6B}"/>
              </a:ext>
            </a:extLst>
          </p:cNvPr>
          <p:cNvSpPr/>
          <p:nvPr/>
        </p:nvSpPr>
        <p:spPr>
          <a:xfrm>
            <a:off x="8363320" y="767693"/>
            <a:ext cx="3536624" cy="2739683"/>
          </a:xfrm>
          <a:prstGeom prst="rect">
            <a:avLst/>
          </a:prstGeom>
          <a:solidFill>
            <a:schemeClr val="bg1"/>
          </a:solidFill>
          <a:ln w="38100">
            <a:solidFill>
              <a:srgbClr val="173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3137DB-CD06-4EAD-A7BF-FD359EBFFEFE}"/>
              </a:ext>
            </a:extLst>
          </p:cNvPr>
          <p:cNvSpPr/>
          <p:nvPr/>
        </p:nvSpPr>
        <p:spPr>
          <a:xfrm>
            <a:off x="4327688" y="767693"/>
            <a:ext cx="3536624" cy="2739683"/>
          </a:xfrm>
          <a:prstGeom prst="rect">
            <a:avLst/>
          </a:prstGeom>
          <a:solidFill>
            <a:srgbClr val="9B1E5C"/>
          </a:solidFill>
          <a:ln w="38100">
            <a:solidFill>
              <a:srgbClr val="9B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73A2B7-32E6-4657-B3C0-B56C3C130E2F}"/>
              </a:ext>
            </a:extLst>
          </p:cNvPr>
          <p:cNvSpPr/>
          <p:nvPr/>
        </p:nvSpPr>
        <p:spPr>
          <a:xfrm>
            <a:off x="292056" y="767693"/>
            <a:ext cx="3536624" cy="2739683"/>
          </a:xfrm>
          <a:prstGeom prst="rect">
            <a:avLst/>
          </a:prstGeom>
          <a:solidFill>
            <a:schemeClr val="bg1"/>
          </a:solidFill>
          <a:ln w="38100">
            <a:solidFill>
              <a:srgbClr val="173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FCCEB5D-A96D-4802-BAF1-4346D1AD774A}"/>
              </a:ext>
            </a:extLst>
          </p:cNvPr>
          <p:cNvSpPr/>
          <p:nvPr/>
        </p:nvSpPr>
        <p:spPr>
          <a:xfrm>
            <a:off x="292056" y="3705180"/>
            <a:ext cx="3536624" cy="2739683"/>
          </a:xfrm>
          <a:prstGeom prst="rect">
            <a:avLst/>
          </a:prstGeom>
          <a:solidFill>
            <a:srgbClr val="9B1E5C"/>
          </a:solidFill>
          <a:ln w="38100">
            <a:solidFill>
              <a:srgbClr val="9B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04AF460-38E6-4B6B-AEBA-28CF350AB281}"/>
              </a:ext>
            </a:extLst>
          </p:cNvPr>
          <p:cNvSpPr/>
          <p:nvPr/>
        </p:nvSpPr>
        <p:spPr>
          <a:xfrm>
            <a:off x="4327688" y="3690294"/>
            <a:ext cx="3536624" cy="2739683"/>
          </a:xfrm>
          <a:prstGeom prst="rect">
            <a:avLst/>
          </a:prstGeom>
          <a:solidFill>
            <a:schemeClr val="bg1"/>
          </a:solidFill>
          <a:ln w="38100">
            <a:solidFill>
              <a:srgbClr val="173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" name="Graphic 2" descr="Woman with solid fill">
            <a:extLst>
              <a:ext uri="{FF2B5EF4-FFF2-40B4-BE49-F238E27FC236}">
                <a16:creationId xmlns:a16="http://schemas.microsoft.com/office/drawing/2014/main" id="{CCE74B30-5D61-46B8-9059-92BCCC88C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53177" y="793106"/>
            <a:ext cx="914400" cy="914400"/>
          </a:xfrm>
          <a:prstGeom prst="rect">
            <a:avLst/>
          </a:prstGeom>
        </p:spPr>
      </p:pic>
      <p:pic>
        <p:nvPicPr>
          <p:cNvPr id="5" name="Graphic 4" descr="Man with solid fill">
            <a:extLst>
              <a:ext uri="{FF2B5EF4-FFF2-40B4-BE49-F238E27FC236}">
                <a16:creationId xmlns:a16="http://schemas.microsoft.com/office/drawing/2014/main" id="{FBF4D700-D86D-4484-B37C-D438A062C5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08859" y="821862"/>
            <a:ext cx="914400" cy="914400"/>
          </a:xfrm>
          <a:prstGeom prst="rect">
            <a:avLst/>
          </a:prstGeom>
        </p:spPr>
      </p:pic>
      <p:pic>
        <p:nvPicPr>
          <p:cNvPr id="7" name="Graphic 6" descr="Smoking with solid fill">
            <a:extLst>
              <a:ext uri="{FF2B5EF4-FFF2-40B4-BE49-F238E27FC236}">
                <a16:creationId xmlns:a16="http://schemas.microsoft.com/office/drawing/2014/main" id="{AB86574A-FCCD-4A83-8CAF-4200D92480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37612" y="680376"/>
            <a:ext cx="914400" cy="914400"/>
          </a:xfrm>
          <a:prstGeom prst="rect">
            <a:avLst/>
          </a:prstGeom>
        </p:spPr>
      </p:pic>
      <p:pic>
        <p:nvPicPr>
          <p:cNvPr id="9" name="Graphic 8" descr="Wine with solid fill">
            <a:extLst>
              <a:ext uri="{FF2B5EF4-FFF2-40B4-BE49-F238E27FC236}">
                <a16:creationId xmlns:a16="http://schemas.microsoft.com/office/drawing/2014/main" id="{7D0506AE-8CAE-42B8-B2F6-FB79D18534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093643" y="749747"/>
            <a:ext cx="914400" cy="914400"/>
          </a:xfrm>
          <a:prstGeom prst="rect">
            <a:avLst/>
          </a:prstGeom>
        </p:spPr>
      </p:pic>
      <p:pic>
        <p:nvPicPr>
          <p:cNvPr id="12" name="Graphic 11" descr="Online meeting with solid fill">
            <a:extLst>
              <a:ext uri="{FF2B5EF4-FFF2-40B4-BE49-F238E27FC236}">
                <a16:creationId xmlns:a16="http://schemas.microsoft.com/office/drawing/2014/main" id="{4C535F44-83BE-4300-AADE-4EC565DD3CE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56860" y="3690294"/>
            <a:ext cx="914400" cy="914400"/>
          </a:xfrm>
          <a:prstGeom prst="rect">
            <a:avLst/>
          </a:prstGeom>
        </p:spPr>
      </p:pic>
      <p:pic>
        <p:nvPicPr>
          <p:cNvPr id="14" name="Graphic 13" descr="Home with solid fill">
            <a:extLst>
              <a:ext uri="{FF2B5EF4-FFF2-40B4-BE49-F238E27FC236}">
                <a16:creationId xmlns:a16="http://schemas.microsoft.com/office/drawing/2014/main" id="{30809DE5-317C-4E00-928B-42051E7ECCE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986532" y="3637631"/>
            <a:ext cx="891839" cy="891839"/>
          </a:xfrm>
          <a:prstGeom prst="rect">
            <a:avLst/>
          </a:prstGeom>
        </p:spPr>
      </p:pic>
      <p:pic>
        <p:nvPicPr>
          <p:cNvPr id="26" name="Graphic 25" descr="Clipboard Mixed with solid fill">
            <a:extLst>
              <a:ext uri="{FF2B5EF4-FFF2-40B4-BE49-F238E27FC236}">
                <a16:creationId xmlns:a16="http://schemas.microsoft.com/office/drawing/2014/main" id="{3A77160A-FB04-44CA-B465-CD80A613F5C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093643" y="3705180"/>
            <a:ext cx="914400" cy="91440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E25C03B8-9061-4529-8A8D-805CF6E7912E}"/>
              </a:ext>
            </a:extLst>
          </p:cNvPr>
          <p:cNvSpPr txBox="1"/>
          <p:nvPr/>
        </p:nvSpPr>
        <p:spPr>
          <a:xfrm>
            <a:off x="263901" y="766875"/>
            <a:ext cx="426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Expectancy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8A12B4-BA78-4927-8629-93514FC7A0BB}"/>
              </a:ext>
            </a:extLst>
          </p:cNvPr>
          <p:cNvSpPr txBox="1"/>
          <p:nvPr/>
        </p:nvSpPr>
        <p:spPr>
          <a:xfrm>
            <a:off x="4405618" y="766281"/>
            <a:ext cx="426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Smoking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FECA4FF-C992-4641-A24D-2104CACA676D}"/>
              </a:ext>
            </a:extLst>
          </p:cNvPr>
          <p:cNvSpPr txBox="1"/>
          <p:nvPr/>
        </p:nvSpPr>
        <p:spPr>
          <a:xfrm>
            <a:off x="8458960" y="767497"/>
            <a:ext cx="426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Alcohol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5ED7DE9-0E42-4EAA-A35C-F5C0A268FB16}"/>
              </a:ext>
            </a:extLst>
          </p:cNvPr>
          <p:cNvSpPr txBox="1"/>
          <p:nvPr/>
        </p:nvSpPr>
        <p:spPr>
          <a:xfrm>
            <a:off x="341880" y="3734954"/>
            <a:ext cx="426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FAAA5DE-837E-4A88-AA6E-A2561410F657}"/>
              </a:ext>
            </a:extLst>
          </p:cNvPr>
          <p:cNvSpPr txBox="1"/>
          <p:nvPr/>
        </p:nvSpPr>
        <p:spPr>
          <a:xfrm>
            <a:off x="4405618" y="3717626"/>
            <a:ext cx="1730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0F9070-302C-48F9-A381-2FB711F490A2}"/>
              </a:ext>
            </a:extLst>
          </p:cNvPr>
          <p:cNvSpPr txBox="1"/>
          <p:nvPr/>
        </p:nvSpPr>
        <p:spPr>
          <a:xfrm>
            <a:off x="8449156" y="3744713"/>
            <a:ext cx="4266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Plan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BEA0E2B-760E-47B8-94F4-7F0A54FE5967}"/>
              </a:ext>
            </a:extLst>
          </p:cNvPr>
          <p:cNvSpPr txBox="1"/>
          <p:nvPr/>
        </p:nvSpPr>
        <p:spPr>
          <a:xfrm>
            <a:off x="5633573" y="4161889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71%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C8A3B36-EC9E-44D8-A4E9-3285E55DA6C8}"/>
              </a:ext>
            </a:extLst>
          </p:cNvPr>
          <p:cNvSpPr txBox="1"/>
          <p:nvPr/>
        </p:nvSpPr>
        <p:spPr>
          <a:xfrm>
            <a:off x="4614403" y="5684455"/>
            <a:ext cx="2925826" cy="646331"/>
          </a:xfrm>
          <a:prstGeom prst="rect">
            <a:avLst/>
          </a:prstGeom>
          <a:noFill/>
          <a:ln>
            <a:solidFill>
              <a:srgbClr val="173A59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 housing </a:t>
            </a:r>
            <a:r>
              <a:rPr lang="en-GB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reduces risk of </a:t>
            </a:r>
            <a:r>
              <a:rPr lang="en-GB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exclusion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6090B69-8081-4F82-9436-468F66BA4D87}"/>
              </a:ext>
            </a:extLst>
          </p:cNvPr>
          <p:cNvSpPr txBox="1"/>
          <p:nvPr/>
        </p:nvSpPr>
        <p:spPr>
          <a:xfrm>
            <a:off x="4402202" y="4606744"/>
            <a:ext cx="3378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adults in contact with </a:t>
            </a:r>
            <a:r>
              <a:rPr lang="en-GB" sz="1600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mental health services </a:t>
            </a:r>
            <a:r>
              <a:rPr lang="en-GB" sz="1600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lived in stable homes.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C8889DB-E60C-4AFC-8E93-9860DB24195C}"/>
              </a:ext>
            </a:extLst>
          </p:cNvPr>
          <p:cNvSpPr txBox="1"/>
          <p:nvPr/>
        </p:nvSpPr>
        <p:spPr>
          <a:xfrm>
            <a:off x="5642536" y="1206947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26%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1F055B4-1233-4C48-AC76-4D8C62BC4E0C}"/>
              </a:ext>
            </a:extLst>
          </p:cNvPr>
          <p:cNvSpPr txBox="1"/>
          <p:nvPr/>
        </p:nvSpPr>
        <p:spPr>
          <a:xfrm>
            <a:off x="4475450" y="1621107"/>
            <a:ext cx="3378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adults with long-term mental health conditions are smokers</a:t>
            </a:r>
          </a:p>
          <a:p>
            <a:pPr algn="ctr"/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2487719-4BD5-424B-8794-4B3BE6AC8434}"/>
              </a:ext>
            </a:extLst>
          </p:cNvPr>
          <p:cNvSpPr txBox="1"/>
          <p:nvPr/>
        </p:nvSpPr>
        <p:spPr>
          <a:xfrm>
            <a:off x="4455645" y="2688436"/>
            <a:ext cx="3302753" cy="646331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Excess smoking contributes to the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expectancy gap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B8DE3EE-818E-4FC6-BD64-F020BA3AA297}"/>
              </a:ext>
            </a:extLst>
          </p:cNvPr>
          <p:cNvSpPr txBox="1"/>
          <p:nvPr/>
        </p:nvSpPr>
        <p:spPr>
          <a:xfrm>
            <a:off x="4447308" y="2174430"/>
            <a:ext cx="337824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11% higher than the general population in Norfolk</a:t>
            </a:r>
          </a:p>
          <a:p>
            <a:pPr algn="ctr"/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0C878C0-226C-4206-BBBD-7C2721FDB5F5}"/>
              </a:ext>
            </a:extLst>
          </p:cNvPr>
          <p:cNvSpPr txBox="1"/>
          <p:nvPr/>
        </p:nvSpPr>
        <p:spPr>
          <a:xfrm>
            <a:off x="4466054" y="5374765"/>
            <a:ext cx="33782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GB" sz="1100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13% higher </a:t>
            </a:r>
            <a:r>
              <a:rPr lang="en-GB" sz="1100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 the </a:t>
            </a:r>
            <a:r>
              <a:rPr lang="en-GB" sz="1100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average </a:t>
            </a:r>
          </a:p>
          <a:p>
            <a:pPr algn="ctr"/>
            <a:endParaRPr lang="en-GB" sz="16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9410F9-416B-41A0-8022-A10211C05EB8}"/>
              </a:ext>
            </a:extLst>
          </p:cNvPr>
          <p:cNvSpPr txBox="1"/>
          <p:nvPr/>
        </p:nvSpPr>
        <p:spPr>
          <a:xfrm>
            <a:off x="8336100" y="1524253"/>
            <a:ext cx="3566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adults who entered treatment at alcohol misuse services were engaged in and mental health treatment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A66107-9B9A-48CF-9720-BA7109C29298}"/>
              </a:ext>
            </a:extLst>
          </p:cNvPr>
          <p:cNvSpPr txBox="1"/>
          <p:nvPr/>
        </p:nvSpPr>
        <p:spPr>
          <a:xfrm>
            <a:off x="9698004" y="1045292"/>
            <a:ext cx="118958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</a:t>
            </a:r>
          </a:p>
          <a:p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C07DD87-CB3D-4B5F-BA51-D706A8101685}"/>
              </a:ext>
            </a:extLst>
          </p:cNvPr>
          <p:cNvSpPr txBox="1"/>
          <p:nvPr/>
        </p:nvSpPr>
        <p:spPr>
          <a:xfrm>
            <a:off x="8482438" y="2851538"/>
            <a:ext cx="3298388" cy="523220"/>
          </a:xfrm>
          <a:prstGeom prst="rect">
            <a:avLst/>
          </a:prstGeom>
          <a:noFill/>
          <a:ln>
            <a:solidFill>
              <a:srgbClr val="173A59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Alcohol consumption is an important risk factor for </a:t>
            </a:r>
            <a:r>
              <a:rPr lang="en-GB" sz="1400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illness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A2B6F9E-EAE1-43A8-95DB-22935486B9BA}"/>
              </a:ext>
            </a:extLst>
          </p:cNvPr>
          <p:cNvSpPr txBox="1"/>
          <p:nvPr/>
        </p:nvSpPr>
        <p:spPr>
          <a:xfrm>
            <a:off x="329785" y="1223514"/>
            <a:ext cx="336553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457%</a:t>
            </a:r>
            <a:endParaRPr lang="en-GB" sz="1600" dirty="0">
              <a:solidFill>
                <a:srgbClr val="173A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risk of </a:t>
            </a:r>
            <a:r>
              <a:rPr lang="en-GB" sz="1600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premature mortality </a:t>
            </a:r>
            <a:r>
              <a:rPr lang="en-GB" sz="1600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those with SMI compared to those without*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7DF84F-BA7B-49C8-858C-3332C97FE85A}"/>
              </a:ext>
            </a:extLst>
          </p:cNvPr>
          <p:cNvSpPr txBox="1"/>
          <p:nvPr/>
        </p:nvSpPr>
        <p:spPr>
          <a:xfrm>
            <a:off x="157194" y="6587617"/>
            <a:ext cx="65898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SMI; Severe Mental Illness, ESA; Employment Support Allowance. *Premature mortality is those who died under age of 75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A4CDAED-B7F5-4363-A41B-B66A484E6703}"/>
              </a:ext>
            </a:extLst>
          </p:cNvPr>
          <p:cNvSpPr txBox="1"/>
          <p:nvPr/>
        </p:nvSpPr>
        <p:spPr>
          <a:xfrm>
            <a:off x="405205" y="2664897"/>
            <a:ext cx="3273675" cy="738664"/>
          </a:xfrm>
          <a:prstGeom prst="rect">
            <a:avLst/>
          </a:prstGeom>
          <a:noFill/>
          <a:ln>
            <a:solidFill>
              <a:srgbClr val="173A59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with SMI have a higher risk of </a:t>
            </a:r>
            <a:r>
              <a:rPr lang="en-GB" sz="1400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illness </a:t>
            </a:r>
            <a:r>
              <a:rPr lang="en-GB" sz="1400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compared to the general population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3B2C768-FE82-4C53-A5CE-4B1CECAC3420}"/>
              </a:ext>
            </a:extLst>
          </p:cNvPr>
          <p:cNvSpPr txBox="1"/>
          <p:nvPr/>
        </p:nvSpPr>
        <p:spPr>
          <a:xfrm>
            <a:off x="752650" y="4271735"/>
            <a:ext cx="2306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 per 1000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BC33E16-488A-4486-8EF3-8F5BCC2C4B3F}"/>
              </a:ext>
            </a:extLst>
          </p:cNvPr>
          <p:cNvSpPr txBox="1"/>
          <p:nvPr/>
        </p:nvSpPr>
        <p:spPr>
          <a:xfrm>
            <a:off x="292056" y="4671797"/>
            <a:ext cx="3604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 employment support allowance for mental and behavioural disorders</a:t>
            </a:r>
          </a:p>
          <a:p>
            <a:pPr algn="ctr"/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0742CB-1F37-4878-BBC1-B4550F6D03CE}"/>
              </a:ext>
            </a:extLst>
          </p:cNvPr>
          <p:cNvSpPr txBox="1"/>
          <p:nvPr/>
        </p:nvSpPr>
        <p:spPr>
          <a:xfrm>
            <a:off x="405205" y="5248878"/>
            <a:ext cx="33782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5% higher than the national average</a:t>
            </a:r>
          </a:p>
          <a:p>
            <a:pPr algn="ctr"/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F6BBC1C-AAC4-4588-B819-6F70FE63522F}"/>
              </a:ext>
            </a:extLst>
          </p:cNvPr>
          <p:cNvSpPr txBox="1"/>
          <p:nvPr/>
        </p:nvSpPr>
        <p:spPr>
          <a:xfrm>
            <a:off x="332795" y="5536601"/>
            <a:ext cx="3448345" cy="830997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with mental illness are more likely to be in 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paid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insecure employment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unemployed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0764724-90C8-49BD-A4B4-AA4D140CC522}"/>
              </a:ext>
            </a:extLst>
          </p:cNvPr>
          <p:cNvSpPr txBox="1"/>
          <p:nvPr/>
        </p:nvSpPr>
        <p:spPr>
          <a:xfrm>
            <a:off x="9622815" y="4235771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63%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72DFA3-2200-4E8A-8CD1-9B58AC13AAB7}"/>
              </a:ext>
            </a:extLst>
          </p:cNvPr>
          <p:cNvSpPr txBox="1"/>
          <p:nvPr/>
        </p:nvSpPr>
        <p:spPr>
          <a:xfrm>
            <a:off x="8523018" y="4638477"/>
            <a:ext cx="3443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diagnosed mental health patients have a comprehensive 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plan</a:t>
            </a:r>
          </a:p>
          <a:p>
            <a:pPr algn="ctr"/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DCB308B-87FA-42D4-9518-C5F633E05194}"/>
              </a:ext>
            </a:extLst>
          </p:cNvPr>
          <p:cNvSpPr txBox="1"/>
          <p:nvPr/>
        </p:nvSpPr>
        <p:spPr>
          <a:xfrm>
            <a:off x="8561815" y="5245655"/>
            <a:ext cx="32249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8% lower than the national average</a:t>
            </a:r>
          </a:p>
          <a:p>
            <a:pPr algn="ctr"/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3219EB0-648A-41DB-95B4-FE0189A06BF3}"/>
              </a:ext>
            </a:extLst>
          </p:cNvPr>
          <p:cNvSpPr txBox="1"/>
          <p:nvPr/>
        </p:nvSpPr>
        <p:spPr>
          <a:xfrm>
            <a:off x="360803" y="2395844"/>
            <a:ext cx="3208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GB" sz="1100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en-GB" sz="1100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GB" sz="1100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GB" sz="1100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BBFC960-5B0B-42CF-A431-AD678711A59E}"/>
              </a:ext>
            </a:extLst>
          </p:cNvPr>
          <p:cNvSpPr txBox="1"/>
          <p:nvPr/>
        </p:nvSpPr>
        <p:spPr>
          <a:xfrm>
            <a:off x="8513877" y="5647413"/>
            <a:ext cx="3302753" cy="646331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plans help people live an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life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97C5BD7-CCA9-491D-B4C8-CA1676A9D481}"/>
              </a:ext>
            </a:extLst>
          </p:cNvPr>
          <p:cNvSpPr txBox="1"/>
          <p:nvPr/>
        </p:nvSpPr>
        <p:spPr>
          <a:xfrm>
            <a:off x="8607636" y="2534092"/>
            <a:ext cx="3208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GB" sz="1100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en-GB" sz="1100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GB" sz="1100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GB" sz="1100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1" dirty="0">
                <a:solidFill>
                  <a:srgbClr val="173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BD69A61-A9EF-489E-A122-B2B679BF385B}"/>
              </a:ext>
            </a:extLst>
          </p:cNvPr>
          <p:cNvSpPr txBox="1"/>
          <p:nvPr/>
        </p:nvSpPr>
        <p:spPr>
          <a:xfrm>
            <a:off x="10647503" y="-10054"/>
            <a:ext cx="1806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6"/>
                </a:solidFill>
              </a:rPr>
              <a:t>Protect Health</a:t>
            </a:r>
          </a:p>
        </p:txBody>
      </p:sp>
    </p:spTree>
    <p:extLst>
      <p:ext uri="{BB962C8B-B14F-4D97-AF65-F5344CB8AC3E}">
        <p14:creationId xmlns:p14="http://schemas.microsoft.com/office/powerpoint/2010/main" val="889944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3307</TotalTime>
  <Words>1380</Words>
  <Application>Microsoft Office PowerPoint</Application>
  <PresentationFormat>Widescreen</PresentationFormat>
  <Paragraphs>180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Norfolk Futures: Corporate Priorities</dc:title>
  <dc:creator>McDiarmid, Fiona</dc:creator>
  <cp:lastModifiedBy>Wilson, Christine</cp:lastModifiedBy>
  <cp:revision>101</cp:revision>
  <cp:lastPrinted>2017-09-26T07:52:19Z</cp:lastPrinted>
  <dcterms:created xsi:type="dcterms:W3CDTF">2017-09-20T15:18:56Z</dcterms:created>
  <dcterms:modified xsi:type="dcterms:W3CDTF">2022-04-27T08:35:03Z</dcterms:modified>
</cp:coreProperties>
</file>