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notesMasterIdLst>
    <p:notesMasterId r:id="rId3"/>
  </p:notesMasterIdLst>
  <p:sldIdLst>
    <p:sldId id="260" r:id="rId2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tostoli, Elli" initials="KE" lastIdx="6" clrIdx="0">
    <p:extLst>
      <p:ext uri="{19B8F6BF-5375-455C-9EA6-DF929625EA0E}">
        <p15:presenceInfo xmlns:p15="http://schemas.microsoft.com/office/powerpoint/2012/main" userId="S::elli.kontostoli@norfolk.gov.uk::eb30ed40-95e9-43be-b8d2-edb7236b25b0" providerId="AD"/>
      </p:ext>
    </p:extLst>
  </p:cmAuthor>
  <p:cmAuthor id="2" name="Wilson, Christine" initials="WC" lastIdx="7" clrIdx="1">
    <p:extLst>
      <p:ext uri="{19B8F6BF-5375-455C-9EA6-DF929625EA0E}">
        <p15:presenceInfo xmlns:p15="http://schemas.microsoft.com/office/powerpoint/2012/main" userId="S::christine.wilson4@norfolk.gov.uk::dd55493c-2dc4-45e6-b71d-2ea4697e119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1E5C"/>
    <a:srgbClr val="97BF0B"/>
    <a:srgbClr val="173A59"/>
    <a:srgbClr val="1E2A5A"/>
    <a:srgbClr val="47AD90"/>
    <a:srgbClr val="668E87"/>
    <a:srgbClr val="F26631"/>
    <a:srgbClr val="98BF0E"/>
    <a:srgbClr val="009290"/>
    <a:srgbClr val="A0CE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3296810-A885-4BE3-A3E7-6D5BEEA58F3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31C91-0512-4943-AD63-0B84BA901A82}" type="datetimeFigureOut">
              <a:rPr lang="en-GB" smtClean="0"/>
              <a:t>29/04/2022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0194C-BCE9-47EE-A1FC-A411D134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36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19CDA1E-DAA7-4AFE-8BC5-0CBCE2065C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32323" y="-1458460"/>
            <a:ext cx="7471593" cy="7543574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84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19CDA1E-DAA7-4AFE-8BC5-0CBCE2065C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06063" y="1748054"/>
            <a:ext cx="4333412" cy="4375160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AC57CF50-0DA1-42D9-BFB0-029025BFEC2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152525" y="368300"/>
            <a:ext cx="4943475" cy="4991100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4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19CDA1E-DAA7-4AFE-8BC5-0CBCE2065C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28668" y="441768"/>
            <a:ext cx="3334920" cy="3367049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5804D578-9266-4F5D-9509-A610B50F410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868657" y="733505"/>
            <a:ext cx="3334920" cy="3367049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9EDD0FC9-3506-47BB-82A9-D217F237179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428540" y="3049183"/>
            <a:ext cx="3334920" cy="3367049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37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03F543CF-ED58-444D-90A7-B4596E14A1B7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836814" y="1309831"/>
            <a:ext cx="7051964" cy="452962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9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50887F12-0621-444A-98BB-AA2C7FAC9A69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432300" y="482600"/>
            <a:ext cx="6921500" cy="5791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59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B20823B-0C37-446C-9E02-755FF2284C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0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BB82B-C53D-4243-BDC3-5F7DDC2F4A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6C8DC6-2D99-4341-BB96-BA51E8CE8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B96F4-7BBD-49CF-A77D-0C3304400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D8E8-4018-4D85-A034-6084F635E9A1}" type="datetimeFigureOut">
              <a:rPr lang="en-GB" smtClean="0"/>
              <a:t>29/04/2022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396D8-7F82-4EE6-A19E-94F26D04C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8768E-BB15-470C-A011-96023CC53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6869-51EA-4359-B6B2-A8D6CC0D6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02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4908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721" r:id="rId2"/>
    <p:sldLayoutId id="2147483725" r:id="rId3"/>
    <p:sldLayoutId id="2147483722" r:id="rId4"/>
    <p:sldLayoutId id="2147483723" r:id="rId5"/>
    <p:sldLayoutId id="2147483724" r:id="rId6"/>
    <p:sldLayoutId id="2147483726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26" Type="http://schemas.openxmlformats.org/officeDocument/2006/relationships/image" Target="../media/image25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34" Type="http://schemas.openxmlformats.org/officeDocument/2006/relationships/image" Target="../media/image33.sv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2" Type="http://schemas.openxmlformats.org/officeDocument/2006/relationships/image" Target="../media/image1.jpg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24" Type="http://schemas.openxmlformats.org/officeDocument/2006/relationships/image" Target="../media/image23.svg"/><Relationship Id="rId32" Type="http://schemas.openxmlformats.org/officeDocument/2006/relationships/image" Target="../media/image31.sv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svg"/><Relationship Id="rId36" Type="http://schemas.openxmlformats.org/officeDocument/2006/relationships/image" Target="../media/image35.sv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Relationship Id="rId27" Type="http://schemas.openxmlformats.org/officeDocument/2006/relationships/image" Target="../media/image26.png"/><Relationship Id="rId30" Type="http://schemas.openxmlformats.org/officeDocument/2006/relationships/image" Target="../media/image29.svg"/><Relationship Id="rId35" Type="http://schemas.openxmlformats.org/officeDocument/2006/relationships/image" Target="../media/image34.png"/><Relationship Id="rId8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47A536C-CC5E-486B-8C3D-F89F3C703A58}"/>
              </a:ext>
            </a:extLst>
          </p:cNvPr>
          <p:cNvSpPr/>
          <p:nvPr/>
        </p:nvSpPr>
        <p:spPr>
          <a:xfrm>
            <a:off x="-1" y="0"/>
            <a:ext cx="12192000" cy="973123"/>
          </a:xfrm>
          <a:prstGeom prst="rect">
            <a:avLst/>
          </a:prstGeom>
          <a:solidFill>
            <a:srgbClr val="173A59"/>
          </a:solidFill>
          <a:ln>
            <a:solidFill>
              <a:srgbClr val="173A59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D581C61-1476-4274-BF1B-6ED0E0FEE5B3}"/>
              </a:ext>
            </a:extLst>
          </p:cNvPr>
          <p:cNvSpPr txBox="1"/>
          <p:nvPr/>
        </p:nvSpPr>
        <p:spPr>
          <a:xfrm>
            <a:off x="2869035" y="644448"/>
            <a:ext cx="9326246" cy="338554"/>
          </a:xfrm>
          <a:prstGeom prst="rect">
            <a:avLst/>
          </a:prstGeom>
          <a:solidFill>
            <a:srgbClr val="9B1E5C"/>
          </a:solidFill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is most likely to be affected?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86C5FEB-CB24-4A0C-A3F3-D82E98C3D281}"/>
              </a:ext>
            </a:extLst>
          </p:cNvPr>
          <p:cNvSpPr/>
          <p:nvPr/>
        </p:nvSpPr>
        <p:spPr>
          <a:xfrm>
            <a:off x="5335732" y="999516"/>
            <a:ext cx="6846122" cy="3518775"/>
          </a:xfrm>
          <a:prstGeom prst="rect">
            <a:avLst/>
          </a:prstGeom>
          <a:solidFill>
            <a:srgbClr val="173A59"/>
          </a:solidFill>
          <a:ln>
            <a:solidFill>
              <a:srgbClr val="173A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FE03F5-3EBF-48D9-B976-00E1EA2EC801}"/>
              </a:ext>
            </a:extLst>
          </p:cNvPr>
          <p:cNvSpPr/>
          <p:nvPr/>
        </p:nvSpPr>
        <p:spPr>
          <a:xfrm>
            <a:off x="2869035" y="973123"/>
            <a:ext cx="2612854" cy="4233989"/>
          </a:xfrm>
          <a:prstGeom prst="rect">
            <a:avLst/>
          </a:prstGeom>
          <a:solidFill>
            <a:srgbClr val="173A59"/>
          </a:solidFill>
          <a:ln>
            <a:solidFill>
              <a:srgbClr val="173A59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468E1B-C928-4A07-8D10-95EAFB3348B9}"/>
              </a:ext>
            </a:extLst>
          </p:cNvPr>
          <p:cNvSpPr/>
          <p:nvPr/>
        </p:nvSpPr>
        <p:spPr>
          <a:xfrm>
            <a:off x="7310399" y="3749619"/>
            <a:ext cx="4875035" cy="465174"/>
          </a:xfrm>
          <a:prstGeom prst="rect">
            <a:avLst/>
          </a:prstGeom>
          <a:solidFill>
            <a:srgbClr val="173A59"/>
          </a:solidFill>
          <a:ln>
            <a:solidFill>
              <a:srgbClr val="173A59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CBE54F-C6A9-4DAA-B8A2-9170285B57CF}"/>
              </a:ext>
            </a:extLst>
          </p:cNvPr>
          <p:cNvSpPr/>
          <p:nvPr/>
        </p:nvSpPr>
        <p:spPr>
          <a:xfrm>
            <a:off x="5467257" y="4214043"/>
            <a:ext cx="1856763" cy="993067"/>
          </a:xfrm>
          <a:prstGeom prst="rect">
            <a:avLst/>
          </a:prstGeom>
          <a:solidFill>
            <a:srgbClr val="173A59"/>
          </a:solidFill>
          <a:ln>
            <a:solidFill>
              <a:srgbClr val="173A59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3F59C4-85D4-4CF1-8880-91DA3251533D}"/>
              </a:ext>
            </a:extLst>
          </p:cNvPr>
          <p:cNvSpPr/>
          <p:nvPr/>
        </p:nvSpPr>
        <p:spPr>
          <a:xfrm>
            <a:off x="3283" y="981145"/>
            <a:ext cx="2869035" cy="3869433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B8F558-0945-498A-AE2D-2EC6FBD2EA12}"/>
              </a:ext>
            </a:extLst>
          </p:cNvPr>
          <p:cNvSpPr/>
          <p:nvPr/>
        </p:nvSpPr>
        <p:spPr>
          <a:xfrm>
            <a:off x="7334383" y="4196950"/>
            <a:ext cx="4860900" cy="2214105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3EA855B-D01F-4382-9E0F-0E18FD88B0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339" y="6474280"/>
            <a:ext cx="2560604" cy="38372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CFB4AE8-9506-4097-B9D4-AE5ABE4AE200}"/>
              </a:ext>
            </a:extLst>
          </p:cNvPr>
          <p:cNvSpPr txBox="1"/>
          <p:nvPr/>
        </p:nvSpPr>
        <p:spPr>
          <a:xfrm>
            <a:off x="182182" y="60747"/>
            <a:ext cx="119186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  <a:cs typeface="Arial" panose="020B0604020202020204" pitchFamily="34" charset="0"/>
              </a:rPr>
              <a:t>Summary of Mental Health &amp; Wellbeing in Norfolk and Waveney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619F2C4-4388-4BF1-B861-7065C06FFFEF}"/>
              </a:ext>
            </a:extLst>
          </p:cNvPr>
          <p:cNvSpPr txBox="1"/>
          <p:nvPr/>
        </p:nvSpPr>
        <p:spPr>
          <a:xfrm>
            <a:off x="0" y="650990"/>
            <a:ext cx="2872318" cy="338554"/>
          </a:xfrm>
          <a:prstGeom prst="rect">
            <a:avLst/>
          </a:prstGeom>
          <a:solidFill>
            <a:srgbClr val="9B1E5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situation?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71EB738-E576-4C9E-AD60-16643A14EA11}"/>
              </a:ext>
            </a:extLst>
          </p:cNvPr>
          <p:cNvCxnSpPr>
            <a:cxnSpLocks/>
          </p:cNvCxnSpPr>
          <p:nvPr/>
        </p:nvCxnSpPr>
        <p:spPr>
          <a:xfrm>
            <a:off x="0" y="647638"/>
            <a:ext cx="12192000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B43961E-3A03-49CF-9820-024271DB3235}"/>
              </a:ext>
            </a:extLst>
          </p:cNvPr>
          <p:cNvSpPr txBox="1"/>
          <p:nvPr/>
        </p:nvSpPr>
        <p:spPr>
          <a:xfrm>
            <a:off x="7323754" y="3859526"/>
            <a:ext cx="4868246" cy="338554"/>
          </a:xfrm>
          <a:prstGeom prst="rect">
            <a:avLst/>
          </a:prstGeom>
          <a:solidFill>
            <a:srgbClr val="9B1E5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impacts and risks?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ADEDA67-C6F0-4CBC-8E71-E8EE947912A8}"/>
              </a:ext>
            </a:extLst>
          </p:cNvPr>
          <p:cNvSpPr txBox="1"/>
          <p:nvPr/>
        </p:nvSpPr>
        <p:spPr>
          <a:xfrm>
            <a:off x="841645" y="1024377"/>
            <a:ext cx="1890806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 illness 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contributes to </a:t>
            </a: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21%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total </a:t>
            </a: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disease burden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UK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53B5AB9-FE35-4980-8CE6-2A73374D910A}"/>
              </a:ext>
            </a:extLst>
          </p:cNvPr>
          <p:cNvSpPr txBox="1"/>
          <p:nvPr/>
        </p:nvSpPr>
        <p:spPr>
          <a:xfrm>
            <a:off x="23604" y="1806440"/>
            <a:ext cx="27861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100" b="1" dirty="0"/>
          </a:p>
          <a:p>
            <a:pPr algn="r"/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6%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and adolescents</a:t>
            </a: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n-GB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emotional, social and mental health needs</a:t>
            </a: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F758C4A-DD8E-4A84-84D3-79EE0D25DB74}"/>
              </a:ext>
            </a:extLst>
          </p:cNvPr>
          <p:cNvSpPr txBox="1"/>
          <p:nvPr/>
        </p:nvSpPr>
        <p:spPr>
          <a:xfrm>
            <a:off x="237969" y="3280033"/>
            <a:ext cx="2690798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b="1" dirty="0"/>
          </a:p>
          <a:p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16%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adults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have </a:t>
            </a: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diagnosed mental health conditions</a:t>
            </a:r>
            <a:r>
              <a:rPr lang="en-GB" sz="11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endParaRPr lang="en-GB" sz="11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8C58959-EFA5-4858-85AF-AF688EACC399}"/>
              </a:ext>
            </a:extLst>
          </p:cNvPr>
          <p:cNvSpPr txBox="1"/>
          <p:nvPr/>
        </p:nvSpPr>
        <p:spPr>
          <a:xfrm>
            <a:off x="10445398" y="1806440"/>
            <a:ext cx="15462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People who are </a:t>
            </a:r>
            <a:r>
              <a:rPr lang="en-GB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unemployed, </a:t>
            </a:r>
            <a:r>
              <a:rPr lang="en-GB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which is </a:t>
            </a:r>
            <a:r>
              <a:rPr lang="en-GB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5% </a:t>
            </a:r>
            <a:r>
              <a:rPr lang="en-GB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the population</a:t>
            </a:r>
            <a:endParaRPr lang="en-GB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844BC1D-50E7-468A-9BAF-E2F1C2655B22}"/>
              </a:ext>
            </a:extLst>
          </p:cNvPr>
          <p:cNvSpPr txBox="1"/>
          <p:nvPr/>
        </p:nvSpPr>
        <p:spPr>
          <a:xfrm>
            <a:off x="8439358" y="1724218"/>
            <a:ext cx="179890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26% </a:t>
            </a:r>
            <a:r>
              <a:rPr lang="en-GB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people</a:t>
            </a:r>
            <a:r>
              <a:rPr lang="en-GB" sz="11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en-GB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SMI</a:t>
            </a:r>
            <a:r>
              <a:rPr lang="en-GB" sz="11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 </a:t>
            </a:r>
            <a:r>
              <a:rPr lang="en-GB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en-GB" sz="11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smokers</a:t>
            </a:r>
            <a:r>
              <a:rPr lang="en-GB" sz="1100" baseline="30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GB" sz="11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(compared to 15% of the general population)</a:t>
            </a:r>
            <a:endParaRPr lang="en-GB" sz="1050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B089BB5-F125-4BC7-B03C-E808554F00B0}"/>
              </a:ext>
            </a:extLst>
          </p:cNvPr>
          <p:cNvSpPr txBox="1"/>
          <p:nvPr/>
        </p:nvSpPr>
        <p:spPr>
          <a:xfrm>
            <a:off x="844485" y="5448497"/>
            <a:ext cx="25689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accent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GB" sz="1100" dirty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xposure to </a:t>
            </a:r>
            <a:r>
              <a:rPr lang="en-GB" sz="1400" b="1" dirty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green, outdoor spaces </a:t>
            </a:r>
            <a:r>
              <a:rPr lang="en-GB" sz="1100" dirty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GB" sz="1400" b="1" dirty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physical activity </a:t>
            </a:r>
            <a:r>
              <a:rPr lang="en-GB" sz="1100" dirty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 </a:t>
            </a:r>
            <a:r>
              <a:rPr lang="en-GB" sz="1400" b="1" dirty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improve mental health </a:t>
            </a:r>
            <a:endParaRPr lang="en-GB" sz="14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246F88F-90B7-474D-97A8-A253507231AA}"/>
              </a:ext>
            </a:extLst>
          </p:cNvPr>
          <p:cNvSpPr txBox="1"/>
          <p:nvPr/>
        </p:nvSpPr>
        <p:spPr>
          <a:xfrm>
            <a:off x="9904893" y="5533542"/>
            <a:ext cx="26769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GB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 highest excess </a:t>
            </a:r>
          </a:p>
          <a:p>
            <a:r>
              <a:rPr lang="en-GB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mental health admissions are in </a:t>
            </a:r>
            <a:r>
              <a:rPr lang="en-GB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Lowestoft, Gorleston and</a:t>
            </a:r>
          </a:p>
          <a:p>
            <a:r>
              <a:rPr lang="en-GB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Norwich</a:t>
            </a:r>
            <a:endParaRPr lang="en-GB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5" name="Graphic 54" descr="Bar graph with upward trend with solid fill">
            <a:extLst>
              <a:ext uri="{FF2B5EF4-FFF2-40B4-BE49-F238E27FC236}">
                <a16:creationId xmlns:a16="http://schemas.microsoft.com/office/drawing/2014/main" id="{A41ABB07-D7DC-4BDF-AFE0-FA3CFB3705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6530" y="2758882"/>
            <a:ext cx="550338" cy="550338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0BEA87CC-20E8-401E-9080-1A292F59606B}"/>
              </a:ext>
            </a:extLst>
          </p:cNvPr>
          <p:cNvSpPr txBox="1"/>
          <p:nvPr/>
        </p:nvSpPr>
        <p:spPr>
          <a:xfrm>
            <a:off x="584012" y="2753832"/>
            <a:ext cx="215860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Prevalence </a:t>
            </a: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increasing 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higher 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 national average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223AE87-479A-4293-88EF-CBC487B4B5BB}"/>
              </a:ext>
            </a:extLst>
          </p:cNvPr>
          <p:cNvSpPr txBox="1"/>
          <p:nvPr/>
        </p:nvSpPr>
        <p:spPr>
          <a:xfrm>
            <a:off x="633810" y="3870493"/>
            <a:ext cx="20115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GB" sz="11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35BA3E8-8296-42AC-A61E-5F96FB102299}"/>
              </a:ext>
            </a:extLst>
          </p:cNvPr>
          <p:cNvSpPr txBox="1"/>
          <p:nvPr/>
        </p:nvSpPr>
        <p:spPr>
          <a:xfrm>
            <a:off x="159574" y="4107741"/>
            <a:ext cx="264579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Self-reported mental illness 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</a:t>
            </a:r>
            <a:r>
              <a:rPr lang="en-GB" sz="1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 national average, at 12%, identifying potential unmet needs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0B1F17C-8CCE-46E1-9D16-96B0F23F620E}"/>
              </a:ext>
            </a:extLst>
          </p:cNvPr>
          <p:cNvSpPr txBox="1"/>
          <p:nvPr/>
        </p:nvSpPr>
        <p:spPr>
          <a:xfrm>
            <a:off x="3500967" y="1194140"/>
            <a:ext cx="1992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76% of deaths 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due to suicide were among </a:t>
            </a: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</a:t>
            </a:r>
            <a:endParaRPr lang="en-GB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2" name="Graphic 71" descr="Man with solid fill">
            <a:extLst>
              <a:ext uri="{FF2B5EF4-FFF2-40B4-BE49-F238E27FC236}">
                <a16:creationId xmlns:a16="http://schemas.microsoft.com/office/drawing/2014/main" id="{64F7BEDD-E54E-4EC9-92E2-A5A3B501F6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14959" y="1071523"/>
            <a:ext cx="719299" cy="719299"/>
          </a:xfrm>
          <a:prstGeom prst="rect">
            <a:avLst/>
          </a:prstGeom>
        </p:spPr>
      </p:pic>
      <p:pic>
        <p:nvPicPr>
          <p:cNvPr id="94" name="Graphic 93" descr="Home with solid fill">
            <a:extLst>
              <a:ext uri="{FF2B5EF4-FFF2-40B4-BE49-F238E27FC236}">
                <a16:creationId xmlns:a16="http://schemas.microsoft.com/office/drawing/2014/main" id="{C86C9CA9-46C7-456F-B4EA-4E6D93F6CD2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98926" y="3038780"/>
            <a:ext cx="675014" cy="675014"/>
          </a:xfrm>
          <a:prstGeom prst="rect">
            <a:avLst/>
          </a:prstGeom>
        </p:spPr>
      </p:pic>
      <p:pic>
        <p:nvPicPr>
          <p:cNvPr id="97" name="Graphic 96" descr="Children outline">
            <a:extLst>
              <a:ext uri="{FF2B5EF4-FFF2-40B4-BE49-F238E27FC236}">
                <a16:creationId xmlns:a16="http://schemas.microsoft.com/office/drawing/2014/main" id="{5856C58E-40B9-43A7-8E61-FB765A90043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07923" y="1649462"/>
            <a:ext cx="972838" cy="881128"/>
          </a:xfrm>
          <a:prstGeom prst="rect">
            <a:avLst/>
          </a:prstGeom>
        </p:spPr>
      </p:pic>
      <p:pic>
        <p:nvPicPr>
          <p:cNvPr id="39" name="Graphic 38" descr="Smoking outline">
            <a:extLst>
              <a:ext uri="{FF2B5EF4-FFF2-40B4-BE49-F238E27FC236}">
                <a16:creationId xmlns:a16="http://schemas.microsoft.com/office/drawing/2014/main" id="{DDE8841F-FA33-4826-A306-3B5794406C9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21357172">
            <a:off x="8890645" y="1024780"/>
            <a:ext cx="693214" cy="655310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6060D9-1D1D-461F-9B1C-D465A60F90B2}"/>
              </a:ext>
            </a:extLst>
          </p:cNvPr>
          <p:cNvSpPr txBox="1"/>
          <p:nvPr/>
        </p:nvSpPr>
        <p:spPr>
          <a:xfrm>
            <a:off x="8001866" y="4247626"/>
            <a:ext cx="23233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Rates per 100,000 population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pic>
        <p:nvPicPr>
          <p:cNvPr id="54" name="Graphic 53" descr="Inpatient with solid fill">
            <a:extLst>
              <a:ext uri="{FF2B5EF4-FFF2-40B4-BE49-F238E27FC236}">
                <a16:creationId xmlns:a16="http://schemas.microsoft.com/office/drawing/2014/main" id="{C0F7C92C-CA8B-48DF-BFA4-1A024812B53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382431" y="4774749"/>
            <a:ext cx="555706" cy="555706"/>
          </a:xfrm>
          <a:prstGeom prst="rect">
            <a:avLst/>
          </a:prstGeom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8E3A98B5-9841-45D4-9FE3-BC0D28F0B260}"/>
              </a:ext>
            </a:extLst>
          </p:cNvPr>
          <p:cNvSpPr txBox="1"/>
          <p:nvPr/>
        </p:nvSpPr>
        <p:spPr>
          <a:xfrm>
            <a:off x="7892657" y="5003691"/>
            <a:ext cx="13800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due to self-harm (10-24 years)</a:t>
            </a:r>
            <a:r>
              <a:rPr lang="en-GB" sz="11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EF66E18-5FBC-45B3-B42E-91120DF8973E}"/>
              </a:ext>
            </a:extLst>
          </p:cNvPr>
          <p:cNvSpPr txBox="1"/>
          <p:nvPr/>
        </p:nvSpPr>
        <p:spPr>
          <a:xfrm>
            <a:off x="7736866" y="4543736"/>
            <a:ext cx="1346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395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 </a:t>
            </a:r>
          </a:p>
          <a:p>
            <a:pPr algn="r"/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admissions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298FD228-3664-4A71-8FC1-CD450A4F3E80}"/>
              </a:ext>
            </a:extLst>
          </p:cNvPr>
          <p:cNvSpPr txBox="1"/>
          <p:nvPr/>
        </p:nvSpPr>
        <p:spPr>
          <a:xfrm>
            <a:off x="9312689" y="4805635"/>
            <a:ext cx="890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</a:rPr>
              <a:t>12 suicides</a:t>
            </a:r>
            <a:endParaRPr lang="en-GB" sz="800" dirty="0">
              <a:solidFill>
                <a:schemeClr val="bg1"/>
              </a:solidFill>
            </a:endParaRPr>
          </a:p>
        </p:txBody>
      </p:sp>
      <p:pic>
        <p:nvPicPr>
          <p:cNvPr id="88" name="Graphic 87" descr="Coins with solid fill">
            <a:extLst>
              <a:ext uri="{FF2B5EF4-FFF2-40B4-BE49-F238E27FC236}">
                <a16:creationId xmlns:a16="http://schemas.microsoft.com/office/drawing/2014/main" id="{F1C75724-B57B-4B58-9E06-9B64E9A5BCF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382431" y="5505079"/>
            <a:ext cx="584308" cy="584308"/>
          </a:xfrm>
          <a:prstGeom prst="rect">
            <a:avLst/>
          </a:prstGeom>
        </p:spPr>
      </p:pic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AB90CE78-FC85-448F-8A56-77FA4226B810}"/>
              </a:ext>
            </a:extLst>
          </p:cNvPr>
          <p:cNvCxnSpPr>
            <a:cxnSpLocks/>
          </p:cNvCxnSpPr>
          <p:nvPr/>
        </p:nvCxnSpPr>
        <p:spPr>
          <a:xfrm flipH="1">
            <a:off x="7346180" y="5448497"/>
            <a:ext cx="241865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A9039DBE-52E1-4BFB-8293-AAF7515C689B}"/>
              </a:ext>
            </a:extLst>
          </p:cNvPr>
          <p:cNvCxnSpPr>
            <a:cxnSpLocks/>
          </p:cNvCxnSpPr>
          <p:nvPr/>
        </p:nvCxnSpPr>
        <p:spPr>
          <a:xfrm>
            <a:off x="9915422" y="5580858"/>
            <a:ext cx="0" cy="85389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B384EDEB-468A-46A7-ADB9-D53C00C681F6}"/>
              </a:ext>
            </a:extLst>
          </p:cNvPr>
          <p:cNvSpPr txBox="1"/>
          <p:nvPr/>
        </p:nvSpPr>
        <p:spPr>
          <a:xfrm>
            <a:off x="10347253" y="4239662"/>
            <a:ext cx="182229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Self-harm, excess alcohol and drug use </a:t>
            </a: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 for more than half of emergency 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admissions for mental health</a:t>
            </a:r>
          </a:p>
        </p:txBody>
      </p:sp>
      <p:pic>
        <p:nvPicPr>
          <p:cNvPr id="119" name="Graphic 118" descr="Inpatient with solid fill">
            <a:extLst>
              <a:ext uri="{FF2B5EF4-FFF2-40B4-BE49-F238E27FC236}">
                <a16:creationId xmlns:a16="http://schemas.microsoft.com/office/drawing/2014/main" id="{515F55E0-FA3F-40F9-B453-6FB8EC124EF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218520" y="5277854"/>
            <a:ext cx="467673" cy="467673"/>
          </a:xfrm>
          <a:prstGeom prst="rect">
            <a:avLst/>
          </a:prstGeom>
        </p:spPr>
      </p:pic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0CBE2E75-AFB3-4D78-A24D-41CD09181123}"/>
              </a:ext>
            </a:extLst>
          </p:cNvPr>
          <p:cNvCxnSpPr>
            <a:cxnSpLocks/>
          </p:cNvCxnSpPr>
          <p:nvPr/>
        </p:nvCxnSpPr>
        <p:spPr>
          <a:xfrm flipH="1">
            <a:off x="10383898" y="4194896"/>
            <a:ext cx="5338" cy="119609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5" name="Rectangle 124">
            <a:extLst>
              <a:ext uri="{FF2B5EF4-FFF2-40B4-BE49-F238E27FC236}">
                <a16:creationId xmlns:a16="http://schemas.microsoft.com/office/drawing/2014/main" id="{BC37B23B-C200-45B0-8641-BD3B2AC1D328}"/>
              </a:ext>
            </a:extLst>
          </p:cNvPr>
          <p:cNvSpPr/>
          <p:nvPr/>
        </p:nvSpPr>
        <p:spPr>
          <a:xfrm>
            <a:off x="2287" y="4847524"/>
            <a:ext cx="2869035" cy="359588"/>
          </a:xfrm>
          <a:prstGeom prst="rect">
            <a:avLst/>
          </a:prstGeom>
          <a:solidFill>
            <a:srgbClr val="173A59"/>
          </a:solidFill>
          <a:ln>
            <a:solidFill>
              <a:srgbClr val="173A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8DDF926F-39D0-40FF-BB3A-F3AD0514B6AD}"/>
              </a:ext>
            </a:extLst>
          </p:cNvPr>
          <p:cNvSpPr txBox="1"/>
          <p:nvPr/>
        </p:nvSpPr>
        <p:spPr>
          <a:xfrm>
            <a:off x="0" y="4881002"/>
            <a:ext cx="7332519" cy="338554"/>
          </a:xfrm>
          <a:prstGeom prst="rect">
            <a:avLst/>
          </a:prstGeom>
          <a:solidFill>
            <a:srgbClr val="9B1E5C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</p:txBody>
      </p:sp>
      <p:pic>
        <p:nvPicPr>
          <p:cNvPr id="130" name="Graphic 129" descr="Right And Left Brain with solid fill">
            <a:extLst>
              <a:ext uri="{FF2B5EF4-FFF2-40B4-BE49-F238E27FC236}">
                <a16:creationId xmlns:a16="http://schemas.microsoft.com/office/drawing/2014/main" id="{41DB9C69-0111-4279-B8EE-36BED6B2305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413420" y="5421095"/>
            <a:ext cx="579609" cy="579609"/>
          </a:xfrm>
          <a:prstGeom prst="rect">
            <a:avLst/>
          </a:prstGeom>
        </p:spPr>
      </p:pic>
      <p:pic>
        <p:nvPicPr>
          <p:cNvPr id="136" name="Graphic 135" descr="Deciduous tree with solid fill">
            <a:extLst>
              <a:ext uri="{FF2B5EF4-FFF2-40B4-BE49-F238E27FC236}">
                <a16:creationId xmlns:a16="http://schemas.microsoft.com/office/drawing/2014/main" id="{ED35783C-621A-44C4-A255-4A630D4A5C11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91383" y="5217149"/>
            <a:ext cx="553101" cy="553101"/>
          </a:xfrm>
          <a:prstGeom prst="rect">
            <a:avLst/>
          </a:prstGeom>
        </p:spPr>
      </p:pic>
      <p:pic>
        <p:nvPicPr>
          <p:cNvPr id="142" name="Graphic 141" descr="Dance steps with solid fill">
            <a:extLst>
              <a:ext uri="{FF2B5EF4-FFF2-40B4-BE49-F238E27FC236}">
                <a16:creationId xmlns:a16="http://schemas.microsoft.com/office/drawing/2014/main" id="{3B88AD42-5002-467A-BF7A-9CDC0DD5704C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39079" y="5794052"/>
            <a:ext cx="363735" cy="363735"/>
          </a:xfrm>
          <a:prstGeom prst="rect">
            <a:avLst/>
          </a:prstGeom>
        </p:spPr>
      </p:pic>
      <p:pic>
        <p:nvPicPr>
          <p:cNvPr id="144" name="Graphic 143" descr="Run with solid fill">
            <a:extLst>
              <a:ext uri="{FF2B5EF4-FFF2-40B4-BE49-F238E27FC236}">
                <a16:creationId xmlns:a16="http://schemas.microsoft.com/office/drawing/2014/main" id="{470DE4C6-B73E-4685-A9C3-E43FCF496A00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323905" y="5850910"/>
            <a:ext cx="516946" cy="516946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D1DAEBF0-62D6-4156-B649-073945507301}"/>
              </a:ext>
            </a:extLst>
          </p:cNvPr>
          <p:cNvSpPr txBox="1"/>
          <p:nvPr/>
        </p:nvSpPr>
        <p:spPr>
          <a:xfrm>
            <a:off x="9060274" y="2841770"/>
            <a:ext cx="27702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 with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long-term conditions, </a:t>
            </a:r>
            <a:r>
              <a:rPr lang="en-GB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20% </a:t>
            </a:r>
            <a:r>
              <a:rPr lang="en-GB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 people have a </a:t>
            </a:r>
            <a:r>
              <a:rPr lang="en-GB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limiting long-term illness or disability</a:t>
            </a:r>
            <a:r>
              <a:rPr lang="en-GB" sz="110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F5A9D60F-B80F-418E-9574-4C9F4FFCAE29}"/>
              </a:ext>
            </a:extLst>
          </p:cNvPr>
          <p:cNvSpPr txBox="1"/>
          <p:nvPr/>
        </p:nvSpPr>
        <p:spPr>
          <a:xfrm>
            <a:off x="5461290" y="2987747"/>
            <a:ext cx="16418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People living in </a:t>
            </a:r>
            <a:r>
              <a:rPr lang="en-GB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poverty, 15% </a:t>
            </a:r>
            <a:r>
              <a:rPr lang="en-GB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the population are </a:t>
            </a:r>
            <a:r>
              <a:rPr lang="en-GB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fuel deprived</a:t>
            </a:r>
            <a:r>
              <a:rPr lang="en-GB" sz="110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en-GB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8C956F4F-37E0-4DE3-9307-7679E85E7049}"/>
              </a:ext>
            </a:extLst>
          </p:cNvPr>
          <p:cNvSpPr txBox="1"/>
          <p:nvPr/>
        </p:nvSpPr>
        <p:spPr>
          <a:xfrm>
            <a:off x="5715789" y="2293748"/>
            <a:ext cx="2051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64 per 10,000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children</a:t>
            </a:r>
            <a:r>
              <a:rPr lang="en-GB" sz="11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are </a:t>
            </a: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care 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ACF98E3D-379B-4BF2-9E63-F81A02A01FA3}"/>
              </a:ext>
            </a:extLst>
          </p:cNvPr>
          <p:cNvSpPr txBox="1"/>
          <p:nvPr/>
        </p:nvSpPr>
        <p:spPr>
          <a:xfrm>
            <a:off x="5628293" y="1102249"/>
            <a:ext cx="23372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GB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DotumChe" panose="020B0503020000020004" pitchFamily="49" charset="-127"/>
                <a:cs typeface="Arial" panose="020B0604020202020204" pitchFamily="34" charset="0"/>
              </a:rPr>
              <a:t>motional</a:t>
            </a:r>
            <a:r>
              <a:rPr lang="en-GB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wellbeing is a cause for concern for </a:t>
            </a:r>
            <a:r>
              <a:rPr lang="en-GB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46% </a:t>
            </a:r>
            <a:r>
              <a:rPr lang="en-GB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en-GB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looked after children</a:t>
            </a:r>
            <a:r>
              <a:rPr lang="en-GB" sz="110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1C003ECD-77EA-41A9-999C-389DC5969552}"/>
              </a:ext>
            </a:extLst>
          </p:cNvPr>
          <p:cNvSpPr txBox="1"/>
          <p:nvPr/>
        </p:nvSpPr>
        <p:spPr>
          <a:xfrm>
            <a:off x="3305581" y="3963476"/>
            <a:ext cx="24423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59%</a:t>
            </a:r>
            <a:r>
              <a:rPr lang="en-GB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drug and alcohol treatment </a:t>
            </a: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reported a </a:t>
            </a:r>
            <a:r>
              <a:rPr lang="en-GB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mental health need </a:t>
            </a:r>
            <a:r>
              <a:rPr lang="en-GB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England) 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BB87EA22-B4E8-4F1C-AEED-E40B1FF6632A}"/>
              </a:ext>
            </a:extLst>
          </p:cNvPr>
          <p:cNvSpPr txBox="1"/>
          <p:nvPr/>
        </p:nvSpPr>
        <p:spPr>
          <a:xfrm>
            <a:off x="7377265" y="5487645"/>
            <a:ext cx="25381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 per 1000 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claim</a:t>
            </a:r>
            <a:r>
              <a:rPr lang="en-GB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/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employment support 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allowance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mental &amp; behavioural disorders</a:t>
            </a:r>
            <a:r>
              <a:rPr lang="en-GB" sz="110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80512415-8496-4E6C-81F9-2AEE5CAECAE4}"/>
              </a:ext>
            </a:extLst>
          </p:cNvPr>
          <p:cNvSpPr txBox="1"/>
          <p:nvPr/>
        </p:nvSpPr>
        <p:spPr>
          <a:xfrm>
            <a:off x="4265067" y="5345962"/>
            <a:ext cx="25297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suggests </a:t>
            </a:r>
            <a:r>
              <a:rPr lang="en-GB" sz="14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25-50%</a:t>
            </a:r>
            <a:r>
              <a:rPr lang="en-GB" sz="14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adult mental illness may be </a:t>
            </a:r>
            <a:r>
              <a:rPr lang="en-GB" sz="14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avoided </a:t>
            </a:r>
            <a:r>
              <a:rPr lang="en-GB" sz="11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 prevention and intervention </a:t>
            </a:r>
            <a:r>
              <a:rPr lang="en-GB" sz="14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childhood</a:t>
            </a:r>
          </a:p>
          <a:p>
            <a:endParaRPr lang="en-GB" sz="1100" dirty="0"/>
          </a:p>
        </p:txBody>
      </p:sp>
      <p:pic>
        <p:nvPicPr>
          <p:cNvPr id="34" name="Graphic 33" descr="Mental Health outline">
            <a:extLst>
              <a:ext uri="{FF2B5EF4-FFF2-40B4-BE49-F238E27FC236}">
                <a16:creationId xmlns:a16="http://schemas.microsoft.com/office/drawing/2014/main" id="{CBB8843F-6CD3-4225-B799-3D0AF00BE74E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1056" y="1065104"/>
            <a:ext cx="760944" cy="760944"/>
          </a:xfrm>
          <a:prstGeom prst="rect">
            <a:avLst/>
          </a:prstGeom>
        </p:spPr>
      </p:pic>
      <p:sp>
        <p:nvSpPr>
          <p:cNvPr id="122" name="TextBox 121">
            <a:extLst>
              <a:ext uri="{FF2B5EF4-FFF2-40B4-BE49-F238E27FC236}">
                <a16:creationId xmlns:a16="http://schemas.microsoft.com/office/drawing/2014/main" id="{9BC46329-3857-47C7-9F73-67B767BDFF12}"/>
              </a:ext>
            </a:extLst>
          </p:cNvPr>
          <p:cNvSpPr txBox="1"/>
          <p:nvPr/>
        </p:nvSpPr>
        <p:spPr>
          <a:xfrm>
            <a:off x="1509390" y="6483331"/>
            <a:ext cx="81930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>
                <a:latin typeface="Arial" panose="020B0604020202020204" pitchFamily="34" charset="0"/>
                <a:cs typeface="Arial" panose="020B0604020202020204" pitchFamily="34" charset="0"/>
              </a:rPr>
              <a:t>Infographic produced by Insight &amp; Analytics  - April 2022. Data taken from ‘</a:t>
            </a:r>
            <a:r>
              <a:rPr lang="en-GB" sz="1000" i="1" kern="1400" spc="-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Mental Health Needs Assessment’. Data shown is for Norfol</a:t>
            </a:r>
            <a:r>
              <a:rPr lang="en-GB" sz="1000" i="1" kern="1400" spc="-5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 and Waveney where possible, else is shown for Norfolk, unless stated otherwise e.g. national data.</a:t>
            </a:r>
            <a:endParaRPr lang="en-GB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35999F5B-40C6-4854-8222-16CF51B9FDAD}"/>
              </a:ext>
            </a:extLst>
          </p:cNvPr>
          <p:cNvSpPr txBox="1"/>
          <p:nvPr/>
        </p:nvSpPr>
        <p:spPr>
          <a:xfrm>
            <a:off x="-16961" y="6316255"/>
            <a:ext cx="2258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*Serious Mental Illness</a:t>
            </a:r>
          </a:p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1-  Lower than national average</a:t>
            </a:r>
          </a:p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2- Similar to national average</a:t>
            </a:r>
          </a:p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3- Higher than national average </a:t>
            </a:r>
          </a:p>
        </p:txBody>
      </p:sp>
      <p:pic>
        <p:nvPicPr>
          <p:cNvPr id="26" name="Graphic 25" descr="Wine with solid fill">
            <a:extLst>
              <a:ext uri="{FF2B5EF4-FFF2-40B4-BE49-F238E27FC236}">
                <a16:creationId xmlns:a16="http://schemas.microsoft.com/office/drawing/2014/main" id="{F0A73DDD-288B-4052-A427-1B556E3BEB36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5506736" y="4015141"/>
            <a:ext cx="613535" cy="613535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FB5045B9-CA80-41D0-BCE6-BF905DFA3BC0}"/>
              </a:ext>
            </a:extLst>
          </p:cNvPr>
          <p:cNvSpPr txBox="1"/>
          <p:nvPr/>
        </p:nvSpPr>
        <p:spPr>
          <a:xfrm>
            <a:off x="3435587" y="2530590"/>
            <a:ext cx="17854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1/3 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adults </a:t>
            </a: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mental health problems 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</a:t>
            </a:r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" name="Graphic 37" descr="Family with two children with solid fill">
            <a:extLst>
              <a:ext uri="{FF2B5EF4-FFF2-40B4-BE49-F238E27FC236}">
                <a16:creationId xmlns:a16="http://schemas.microsoft.com/office/drawing/2014/main" id="{10A208A3-5998-4CC5-807E-4C46CE8FDACF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3699465" y="1659253"/>
            <a:ext cx="914400" cy="914400"/>
          </a:xfrm>
          <a:prstGeom prst="rect">
            <a:avLst/>
          </a:prstGeom>
        </p:spPr>
      </p:pic>
      <p:pic>
        <p:nvPicPr>
          <p:cNvPr id="98" name="Graphic 97" descr="Confused person with solid fill">
            <a:extLst>
              <a:ext uri="{FF2B5EF4-FFF2-40B4-BE49-F238E27FC236}">
                <a16:creationId xmlns:a16="http://schemas.microsoft.com/office/drawing/2014/main" id="{7B22C30B-28E5-46AA-9684-B8063A50D610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9657280" y="4596451"/>
            <a:ext cx="473460" cy="473460"/>
          </a:xfrm>
          <a:prstGeom prst="rect">
            <a:avLst/>
          </a:prstGeom>
        </p:spPr>
      </p:pic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FA0FE2E-1D71-4F4B-86AC-4CBB3694F73F}"/>
              </a:ext>
            </a:extLst>
          </p:cNvPr>
          <p:cNvCxnSpPr>
            <a:cxnSpLocks/>
          </p:cNvCxnSpPr>
          <p:nvPr/>
        </p:nvCxnSpPr>
        <p:spPr>
          <a:xfrm flipV="1">
            <a:off x="7323754" y="3839519"/>
            <a:ext cx="4868246" cy="2000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" name="Graphic 9" descr="Medical with solid fill">
            <a:extLst>
              <a:ext uri="{FF2B5EF4-FFF2-40B4-BE49-F238E27FC236}">
                <a16:creationId xmlns:a16="http://schemas.microsoft.com/office/drawing/2014/main" id="{715C9912-AB91-4B4A-B178-507D9D002D89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8244831" y="2876582"/>
            <a:ext cx="802013" cy="802013"/>
          </a:xfrm>
          <a:prstGeom prst="rect">
            <a:avLst/>
          </a:prstGeom>
        </p:spPr>
      </p:pic>
      <p:pic>
        <p:nvPicPr>
          <p:cNvPr id="19" name="Graphic 18" descr="Briefcase with solid fill">
            <a:extLst>
              <a:ext uri="{FF2B5EF4-FFF2-40B4-BE49-F238E27FC236}">
                <a16:creationId xmlns:a16="http://schemas.microsoft.com/office/drawing/2014/main" id="{0AFAE7F6-0DDD-4486-AD03-0C20D96546CD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10861063" y="1127799"/>
            <a:ext cx="603243" cy="603243"/>
          </a:xfrm>
          <a:prstGeom prst="rect">
            <a:avLst/>
          </a:prstGeom>
        </p:spPr>
      </p:pic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7E734D3-D947-41ED-901F-FF8F0CB8A037}"/>
              </a:ext>
            </a:extLst>
          </p:cNvPr>
          <p:cNvCxnSpPr>
            <a:cxnSpLocks/>
          </p:cNvCxnSpPr>
          <p:nvPr/>
        </p:nvCxnSpPr>
        <p:spPr>
          <a:xfrm flipV="1">
            <a:off x="-40164" y="4866180"/>
            <a:ext cx="7362067" cy="233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1ABBB5D6-F1A5-415E-8A02-45277559E0CA}"/>
              </a:ext>
            </a:extLst>
          </p:cNvPr>
          <p:cNvCxnSpPr>
            <a:cxnSpLocks/>
          </p:cNvCxnSpPr>
          <p:nvPr/>
        </p:nvCxnSpPr>
        <p:spPr>
          <a:xfrm>
            <a:off x="-22449" y="984801"/>
            <a:ext cx="12192000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DB627C8-8826-40A7-876B-CAF40C1F5803}"/>
              </a:ext>
            </a:extLst>
          </p:cNvPr>
          <p:cNvCxnSpPr>
            <a:cxnSpLocks/>
          </p:cNvCxnSpPr>
          <p:nvPr/>
        </p:nvCxnSpPr>
        <p:spPr>
          <a:xfrm>
            <a:off x="2891305" y="642649"/>
            <a:ext cx="10417" cy="42048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2D6C8D9E-8EB7-46D9-A7AF-AF116FAD88AE}"/>
              </a:ext>
            </a:extLst>
          </p:cNvPr>
          <p:cNvCxnSpPr>
            <a:cxnSpLocks/>
          </p:cNvCxnSpPr>
          <p:nvPr/>
        </p:nvCxnSpPr>
        <p:spPr>
          <a:xfrm>
            <a:off x="7310399" y="3870493"/>
            <a:ext cx="32347" cy="261453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5732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3308</TotalTime>
  <Words>368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Norfolk Futures: Corporate Priorities</dc:title>
  <dc:creator>McDiarmid, Fiona</dc:creator>
  <cp:lastModifiedBy>Wilson, Christine</cp:lastModifiedBy>
  <cp:revision>102</cp:revision>
  <cp:lastPrinted>2017-09-26T07:52:19Z</cp:lastPrinted>
  <dcterms:created xsi:type="dcterms:W3CDTF">2017-09-20T15:18:56Z</dcterms:created>
  <dcterms:modified xsi:type="dcterms:W3CDTF">2022-04-29T09:18:38Z</dcterms:modified>
</cp:coreProperties>
</file>