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0" r:id="rId2"/>
    <p:sldId id="294" r:id="rId3"/>
    <p:sldId id="290" r:id="rId4"/>
    <p:sldId id="303" r:id="rId5"/>
    <p:sldId id="282" r:id="rId6"/>
    <p:sldId id="300" r:id="rId7"/>
    <p:sldId id="295" r:id="rId8"/>
    <p:sldId id="289" r:id="rId9"/>
    <p:sldId id="296" r:id="rId10"/>
    <p:sldId id="297" r:id="rId11"/>
    <p:sldId id="298" r:id="rId12"/>
    <p:sldId id="308" r:id="rId13"/>
    <p:sldId id="301" r:id="rId14"/>
    <p:sldId id="302" r:id="rId15"/>
    <p:sldId id="309" r:id="rId16"/>
    <p:sldId id="305" r:id="rId17"/>
    <p:sldId id="3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A5A"/>
    <a:srgbClr val="93C320"/>
    <a:srgbClr val="416171"/>
    <a:srgbClr val="7DBB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12" autoAdjust="0"/>
    <p:restoredTop sz="97638"/>
  </p:normalViewPr>
  <p:slideViewPr>
    <p:cSldViewPr snapToGrid="0" snapToObjects="1">
      <p:cViewPr varScale="1">
        <p:scale>
          <a:sx n="114" d="100"/>
          <a:sy n="114" d="100"/>
        </p:scale>
        <p:origin x="8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9B1E5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62-0B41-8F63-C0DE3E0E5F07}"/>
              </c:ext>
            </c:extLst>
          </c:dPt>
          <c:dPt>
            <c:idx val="1"/>
            <c:bubble3D val="0"/>
            <c:spPr>
              <a:solidFill>
                <a:srgbClr val="F2663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62-0B41-8F63-C0DE3E0E5F07}"/>
              </c:ext>
            </c:extLst>
          </c:dPt>
          <c:dPt>
            <c:idx val="2"/>
            <c:bubble3D val="0"/>
            <c:spPr>
              <a:solidFill>
                <a:srgbClr val="00929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462-0B41-8F63-C0DE3E0E5F0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462-0B41-8F63-C0DE3E0E5F0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462-0B41-8F63-C0DE3E0E5F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9B1E5C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3E-A14E-9CB0-3C5889EE19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2663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3E-A14E-9CB0-3C5889EE19F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929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3E-A14E-9CB0-3C5889EE19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5113440"/>
        <c:axId val="515111472"/>
      </c:barChart>
      <c:catAx>
        <c:axId val="51511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111472"/>
        <c:crosses val="autoZero"/>
        <c:auto val="1"/>
        <c:lblAlgn val="ctr"/>
        <c:lblOffset val="100"/>
        <c:noMultiLvlLbl val="0"/>
      </c:catAx>
      <c:valAx>
        <c:axId val="515111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113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93C3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5">
            <a:extLst>
              <a:ext uri="{FF2B5EF4-FFF2-40B4-BE49-F238E27FC236}">
                <a16:creationId xmlns:a16="http://schemas.microsoft.com/office/drawing/2014/main" id="{7E5C2347-4666-5946-9594-EAE37C74A7CE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5960099" y="-1498173"/>
            <a:ext cx="6809836" cy="6875442"/>
          </a:xfrm>
          <a:prstGeom prst="ellipse">
            <a:avLst/>
          </a:prstGeom>
          <a:solidFill>
            <a:schemeClr val="bg1">
              <a:lumMod val="65000"/>
            </a:schemeClr>
          </a:solidFill>
          <a:effectLst>
            <a:outerShdw dist="355600" dir="4080000" algn="tl" rotWithShape="0">
              <a:prstClr val="black">
                <a:alpha val="6000"/>
              </a:prstClr>
            </a:outerShdw>
          </a:effectLst>
        </p:spPr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1AFFEFE-AC3C-164A-A261-A8A5351F2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959" y="750493"/>
            <a:ext cx="5438857" cy="2378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6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Main title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48E4D7-CA8B-F34E-AD87-74E5A642FF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959" y="3394604"/>
            <a:ext cx="5438775" cy="2260600"/>
          </a:xfrm>
        </p:spPr>
        <p:txBody>
          <a:bodyPr/>
          <a:lstStyle>
            <a:lvl1pPr marL="0" indent="0">
              <a:buNone/>
              <a:defRPr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59843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F8F5078-F39A-524C-A02D-CD2E2B4C669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63217352"/>
              </p:ext>
            </p:extLst>
          </p:nvPr>
        </p:nvGraphicFramePr>
        <p:xfrm>
          <a:off x="2443069" y="1357390"/>
          <a:ext cx="7353623" cy="4902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2105E56-9D3C-4546-8FA0-C7E8F5698F95}"/>
              </a:ext>
            </a:extLst>
          </p:cNvPr>
          <p:cNvSpPr/>
          <p:nvPr userDrawn="1"/>
        </p:nvSpPr>
        <p:spPr>
          <a:xfrm>
            <a:off x="0" y="0"/>
            <a:ext cx="12192000" cy="118437"/>
          </a:xfrm>
          <a:prstGeom prst="rect">
            <a:avLst/>
          </a:prstGeom>
          <a:solidFill>
            <a:srgbClr val="98BF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47B1B8-9F87-0246-9CF0-AA0B16DCA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19152" y="-3885928"/>
            <a:ext cx="6181747" cy="6181747"/>
          </a:xfrm>
          <a:prstGeom prst="ellipse">
            <a:avLst/>
          </a:prstGeom>
          <a:solidFill>
            <a:srgbClr val="97BF0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308285D-5B1F-1740-85E0-449B6833EA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196" y="584729"/>
            <a:ext cx="8449204" cy="998537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1D2A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784898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1D2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C2B01F2-4660-6842-AADA-25706914EFB4}"/>
              </a:ext>
            </a:extLst>
          </p:cNvPr>
          <p:cNvSpPr txBox="1"/>
          <p:nvPr userDrawn="1"/>
        </p:nvSpPr>
        <p:spPr>
          <a:xfrm>
            <a:off x="616959" y="572549"/>
            <a:ext cx="5057795" cy="313932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E5B43DA-4C27-C24C-B28C-259AF2185C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959" y="750493"/>
            <a:ext cx="5182708" cy="2378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6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Main title here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7F0D6D6-5918-F349-B8B3-FE16E45BCF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959" y="3394604"/>
            <a:ext cx="5218227" cy="2260600"/>
          </a:xfrm>
        </p:spPr>
        <p:txBody>
          <a:bodyPr/>
          <a:lstStyle>
            <a:lvl1pPr marL="0" indent="0">
              <a:buNone/>
              <a:defRPr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 title here</a:t>
            </a:r>
          </a:p>
        </p:txBody>
      </p:sp>
      <p:sp>
        <p:nvSpPr>
          <p:cNvPr id="6" name="Picture Placeholder 25">
            <a:extLst>
              <a:ext uri="{FF2B5EF4-FFF2-40B4-BE49-F238E27FC236}">
                <a16:creationId xmlns:a16="http://schemas.microsoft.com/office/drawing/2014/main" id="{E4A23AF9-77FC-9F4E-B60B-3A5A951BD743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5960099" y="-1498173"/>
            <a:ext cx="6809836" cy="6875442"/>
          </a:xfrm>
          <a:prstGeom prst="ellipse">
            <a:avLst/>
          </a:prstGeom>
          <a:solidFill>
            <a:schemeClr val="bg1">
              <a:lumMod val="65000"/>
            </a:schemeClr>
          </a:solidFill>
          <a:effectLst>
            <a:outerShdw dist="355600" dir="4080000" algn="tl" rotWithShape="0">
              <a:prstClr val="black">
                <a:alpha val="6000"/>
              </a:prstClr>
            </a:outerShdw>
          </a:effectLst>
        </p:spPr>
      </p:sp>
    </p:spTree>
    <p:extLst>
      <p:ext uri="{BB962C8B-B14F-4D97-AF65-F5344CB8AC3E}">
        <p14:creationId xmlns:p14="http://schemas.microsoft.com/office/powerpoint/2010/main" val="82534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7819B1-B41E-7D4A-961E-A0B84C5E46BA}"/>
              </a:ext>
            </a:extLst>
          </p:cNvPr>
          <p:cNvSpPr/>
          <p:nvPr userDrawn="1"/>
        </p:nvSpPr>
        <p:spPr>
          <a:xfrm>
            <a:off x="0" y="0"/>
            <a:ext cx="12192000" cy="118437"/>
          </a:xfrm>
          <a:prstGeom prst="rect">
            <a:avLst/>
          </a:prstGeom>
          <a:solidFill>
            <a:srgbClr val="98BF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813149-95A4-7043-8E05-D88A64799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27383" y="-1382230"/>
            <a:ext cx="6181747" cy="6181747"/>
          </a:xfrm>
          <a:prstGeom prst="ellipse">
            <a:avLst/>
          </a:prstGeom>
          <a:solidFill>
            <a:srgbClr val="97BF0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E823E2-FC61-4743-B16C-3CAE0D43D05D}"/>
              </a:ext>
            </a:extLst>
          </p:cNvPr>
          <p:cNvSpPr txBox="1"/>
          <p:nvPr userDrawn="1"/>
        </p:nvSpPr>
        <p:spPr>
          <a:xfrm>
            <a:off x="5561317" y="479535"/>
            <a:ext cx="3096395" cy="3081708"/>
          </a:xfrm>
          <a:prstGeom prst="ellipse">
            <a:avLst/>
          </a:prstGeom>
          <a:solidFill>
            <a:srgbClr val="1E2A5A"/>
          </a:solidFill>
          <a:effectLst>
            <a:outerShdw dist="101600" dir="2700000" sx="101000" sy="101000" algn="tl" rotWithShape="0">
              <a:prstClr val="black">
                <a:alpha val="14000"/>
              </a:prstClr>
            </a:outerShdw>
          </a:effectLst>
        </p:spPr>
        <p:txBody>
          <a:bodyPr wrap="square" rtlCol="0" anchor="ctr" anchorCtr="0">
            <a:norm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4F5E3-82E5-B648-9785-748B6600EE1B}"/>
              </a:ext>
            </a:extLst>
          </p:cNvPr>
          <p:cNvSpPr txBox="1"/>
          <p:nvPr userDrawn="1"/>
        </p:nvSpPr>
        <p:spPr>
          <a:xfrm>
            <a:off x="9100572" y="2475141"/>
            <a:ext cx="2443989" cy="2483018"/>
          </a:xfrm>
          <a:prstGeom prst="ellipse">
            <a:avLst/>
          </a:prstGeom>
          <a:solidFill>
            <a:srgbClr val="009290"/>
          </a:solidFill>
          <a:effectLst>
            <a:outerShdw dist="114300" dir="2700000" sx="101000" sy="101000" algn="tl" rotWithShape="0">
              <a:prstClr val="black">
                <a:alpha val="10000"/>
              </a:prstClr>
            </a:outerShdw>
          </a:effectLst>
        </p:spPr>
        <p:txBody>
          <a:bodyPr wrap="square" rtlCol="0" anchor="ctr" anchorCtr="0">
            <a:norm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AAF668-82BE-4641-A5EC-2F298E95D3FC}"/>
              </a:ext>
            </a:extLst>
          </p:cNvPr>
          <p:cNvSpPr txBox="1"/>
          <p:nvPr userDrawn="1"/>
        </p:nvSpPr>
        <p:spPr>
          <a:xfrm>
            <a:off x="6572182" y="3662959"/>
            <a:ext cx="2580965" cy="2568722"/>
          </a:xfrm>
          <a:prstGeom prst="ellipse">
            <a:avLst/>
          </a:prstGeom>
          <a:solidFill>
            <a:srgbClr val="9B1E5C"/>
          </a:solidFill>
          <a:effectLst>
            <a:outerShdw dist="215900" dir="2700000" sx="97000" sy="97000" algn="tl" rotWithShape="0">
              <a:prstClr val="black">
                <a:alpha val="24000"/>
              </a:prstClr>
            </a:outerShdw>
          </a:effectLst>
        </p:spPr>
        <p:txBody>
          <a:bodyPr wrap="square" rtlCol="0" anchor="ctr" anchorCtr="0">
            <a:norm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BB6209F-11EE-7C4A-A3DE-CC77F153F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51349" y="5725332"/>
            <a:ext cx="4594279" cy="4594279"/>
          </a:xfrm>
          <a:prstGeom prst="ellipse">
            <a:avLst/>
          </a:prstGeom>
          <a:solidFill>
            <a:srgbClr val="97BF0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5BB4167-7948-C14B-9E3A-B6D02CB84D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0572" y="2475141"/>
            <a:ext cx="2443989" cy="24830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 title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F3C573A-A337-2148-86DF-9737B45C9B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2182" y="3659723"/>
            <a:ext cx="2580965" cy="25719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 title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FF650BD-F57E-E34D-B81A-206F86F5F7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4013" y="479533"/>
            <a:ext cx="3083699" cy="30817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 title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78EF3A3-1957-0243-AEF2-9F5C3EE7CA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196" y="584729"/>
            <a:ext cx="4814417" cy="998537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1D2A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Main title 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9EFA5F3-6697-1B45-B220-17966282D6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3725" y="1925950"/>
            <a:ext cx="4813888" cy="311171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D2A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1D2A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19709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CBE7F09-DD08-5E42-A613-FAF0EAE2B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27383" y="-1382230"/>
            <a:ext cx="6181747" cy="6181747"/>
          </a:xfrm>
          <a:prstGeom prst="ellipse">
            <a:avLst/>
          </a:prstGeom>
          <a:solidFill>
            <a:srgbClr val="97BF0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4238A-A6FF-BD44-BF75-178052AEBDC5}"/>
              </a:ext>
            </a:extLst>
          </p:cNvPr>
          <p:cNvSpPr txBox="1"/>
          <p:nvPr userDrawn="1"/>
        </p:nvSpPr>
        <p:spPr>
          <a:xfrm>
            <a:off x="1245165" y="2035030"/>
            <a:ext cx="3286882" cy="3339371"/>
          </a:xfrm>
          <a:prstGeom prst="ellipse">
            <a:avLst/>
          </a:prstGeom>
          <a:solidFill>
            <a:srgbClr val="9B1E5C"/>
          </a:solidFill>
          <a:effectLst>
            <a:outerShdw dist="114300" dir="2700000" sx="101000" sy="101000" algn="tl" rotWithShape="0">
              <a:prstClr val="black">
                <a:alpha val="10000"/>
              </a:prstClr>
            </a:outerShdw>
          </a:effectLst>
        </p:spPr>
        <p:txBody>
          <a:bodyPr wrap="square" rtlCol="0" anchor="ctr" anchorCtr="0">
            <a:norm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B1A1FE-E1B4-F144-9731-2A46DEF07764}"/>
              </a:ext>
            </a:extLst>
          </p:cNvPr>
          <p:cNvSpPr txBox="1"/>
          <p:nvPr userDrawn="1"/>
        </p:nvSpPr>
        <p:spPr>
          <a:xfrm>
            <a:off x="5391213" y="736028"/>
            <a:ext cx="2580965" cy="2568722"/>
          </a:xfrm>
          <a:prstGeom prst="ellipse">
            <a:avLst/>
          </a:prstGeom>
          <a:solidFill>
            <a:srgbClr val="9B1E5C"/>
          </a:solidFill>
          <a:effectLst>
            <a:outerShdw dist="215900" dir="2700000" sx="97000" sy="97000" algn="tl" rotWithShape="0">
              <a:prstClr val="black">
                <a:alpha val="24000"/>
              </a:prstClr>
            </a:outerShdw>
          </a:effectLst>
        </p:spPr>
        <p:txBody>
          <a:bodyPr wrap="square" rtlCol="0" anchor="ctr" anchorCtr="0">
            <a:norm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DD5F75-649D-7C43-B1AB-FA2C5244873A}"/>
              </a:ext>
            </a:extLst>
          </p:cNvPr>
          <p:cNvSpPr txBox="1"/>
          <p:nvPr userDrawn="1"/>
        </p:nvSpPr>
        <p:spPr>
          <a:xfrm>
            <a:off x="4767687" y="3524660"/>
            <a:ext cx="3011089" cy="2996806"/>
          </a:xfrm>
          <a:prstGeom prst="ellipse">
            <a:avLst/>
          </a:prstGeom>
          <a:solidFill>
            <a:srgbClr val="9B1E5C"/>
          </a:solidFill>
          <a:effectLst>
            <a:outerShdw dist="215900" dir="2700000" sx="97000" sy="97000" algn="tl" rotWithShape="0">
              <a:prstClr val="black">
                <a:alpha val="24000"/>
              </a:prstClr>
            </a:outerShdw>
          </a:effectLst>
        </p:spPr>
        <p:txBody>
          <a:bodyPr wrap="square" rtlCol="0" anchor="ctr" anchorCtr="0">
            <a:norm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B3EDA-9C03-1246-A402-90938CF5BAF1}"/>
              </a:ext>
            </a:extLst>
          </p:cNvPr>
          <p:cNvSpPr txBox="1"/>
          <p:nvPr userDrawn="1"/>
        </p:nvSpPr>
        <p:spPr>
          <a:xfrm>
            <a:off x="8637942" y="1795616"/>
            <a:ext cx="2405461" cy="2394051"/>
          </a:xfrm>
          <a:prstGeom prst="ellipse">
            <a:avLst/>
          </a:prstGeom>
          <a:solidFill>
            <a:srgbClr val="9B1E5C"/>
          </a:solidFill>
          <a:effectLst>
            <a:outerShdw dist="101600" dir="2700000" sx="101000" sy="101000" algn="tl" rotWithShape="0">
              <a:prstClr val="black">
                <a:alpha val="14000"/>
              </a:prstClr>
            </a:outerShdw>
          </a:effectLst>
        </p:spPr>
        <p:txBody>
          <a:bodyPr wrap="square" rtlCol="0" anchor="ctr" anchorCtr="0">
            <a:norm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26D848-1E2F-E34C-A524-1BC649EE891E}"/>
              </a:ext>
            </a:extLst>
          </p:cNvPr>
          <p:cNvSpPr/>
          <p:nvPr userDrawn="1"/>
        </p:nvSpPr>
        <p:spPr>
          <a:xfrm>
            <a:off x="0" y="0"/>
            <a:ext cx="12192000" cy="118437"/>
          </a:xfrm>
          <a:prstGeom prst="rect">
            <a:avLst/>
          </a:prstGeom>
          <a:solidFill>
            <a:srgbClr val="98BF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9695EFB-2E86-CB4D-B83E-8DA0BCB72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51349" y="5725332"/>
            <a:ext cx="4594279" cy="4594279"/>
          </a:xfrm>
          <a:prstGeom prst="ellipse">
            <a:avLst/>
          </a:prstGeom>
          <a:solidFill>
            <a:srgbClr val="97BF0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D58686B-F3EA-2A40-A762-6574370420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196" y="584729"/>
            <a:ext cx="4798017" cy="998537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1D2A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Main title goes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DDACD1A-56A2-624A-A478-89BD61B625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5166" y="2035030"/>
            <a:ext cx="3286882" cy="33393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 title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8A91CF1-1644-5B4E-8FD7-DFA4CF5E3F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7686" y="3524660"/>
            <a:ext cx="3011090" cy="29968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 title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936796C-7C16-5647-A9A3-427B5AF223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212" y="736028"/>
            <a:ext cx="2580966" cy="25687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 title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89C444A-1FC0-A343-96C7-9B5586BAAA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00512" y="1795616"/>
            <a:ext cx="2442891" cy="23940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08877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D2E5D55-1B91-D044-80D6-EE3FAA65C505}"/>
              </a:ext>
            </a:extLst>
          </p:cNvPr>
          <p:cNvSpPr/>
          <p:nvPr userDrawn="1"/>
        </p:nvSpPr>
        <p:spPr>
          <a:xfrm>
            <a:off x="0" y="0"/>
            <a:ext cx="12192000" cy="118437"/>
          </a:xfrm>
          <a:prstGeom prst="rect">
            <a:avLst/>
          </a:prstGeom>
          <a:solidFill>
            <a:srgbClr val="98BF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1FE4F5-9709-7B41-84FB-95794EE95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85434" y="5646045"/>
            <a:ext cx="4594279" cy="4594279"/>
          </a:xfrm>
          <a:prstGeom prst="ellipse">
            <a:avLst/>
          </a:prstGeom>
          <a:solidFill>
            <a:srgbClr val="97BF0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0E1FD-65CF-1440-AC9D-4AABA26149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196" y="584729"/>
            <a:ext cx="10312400" cy="998537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1D2A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Main 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2143F-5CE3-4642-8181-76EE5B1D0C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3725" y="1651000"/>
            <a:ext cx="10312400" cy="3581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D2A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1D2A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61673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020CC3D1-9F23-0E4D-919B-76CC32E31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85434" y="5646045"/>
            <a:ext cx="4594279" cy="4594279"/>
          </a:xfrm>
          <a:prstGeom prst="ellipse">
            <a:avLst/>
          </a:prstGeom>
          <a:solidFill>
            <a:srgbClr val="97BF0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4E18C9-0BEF-4542-9929-FFFD3C6F78E5}"/>
              </a:ext>
            </a:extLst>
          </p:cNvPr>
          <p:cNvSpPr/>
          <p:nvPr userDrawn="1"/>
        </p:nvSpPr>
        <p:spPr>
          <a:xfrm>
            <a:off x="0" y="0"/>
            <a:ext cx="12192000" cy="118437"/>
          </a:xfrm>
          <a:prstGeom prst="rect">
            <a:avLst/>
          </a:prstGeom>
          <a:solidFill>
            <a:srgbClr val="98BF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A4B5CEB-B1E0-1D46-BFE0-D561A27DA0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196" y="584729"/>
            <a:ext cx="10312400" cy="998537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1D2A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Main title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EB57D79-4702-4648-911E-0FA0A82B78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3725" y="1651000"/>
            <a:ext cx="10312400" cy="3581400"/>
          </a:xfrm>
        </p:spPr>
        <p:txBody>
          <a:bodyPr>
            <a:normAutofit/>
          </a:bodyPr>
          <a:lstStyle>
            <a:lvl1pPr marL="342900" indent="-342900">
              <a:buClr>
                <a:srgbClr val="93C320"/>
              </a:buClr>
              <a:buFont typeface="Wingdings" pitchFamily="2" charset="2"/>
              <a:buChar char="ü"/>
              <a:defRPr sz="2000">
                <a:solidFill>
                  <a:srgbClr val="1D2A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1D2A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6591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a Placeholder 3">
            <a:extLst>
              <a:ext uri="{FF2B5EF4-FFF2-40B4-BE49-F238E27FC236}">
                <a16:creationId xmlns:a16="http://schemas.microsoft.com/office/drawing/2014/main" id="{09FDA4F8-ABB1-3041-89EB-B04EC797DAF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593196" y="1675526"/>
            <a:ext cx="7595541" cy="3458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9FD3CF-D26D-DE48-B216-6F5CDBF3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4886" y="-2496469"/>
            <a:ext cx="4947941" cy="4989298"/>
          </a:xfrm>
          <a:prstGeom prst="ellipse">
            <a:avLst/>
          </a:prstGeom>
          <a:solidFill>
            <a:srgbClr val="97BF0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77A35E-C17E-3347-95FB-0DBDC50F0E3F}"/>
              </a:ext>
            </a:extLst>
          </p:cNvPr>
          <p:cNvSpPr/>
          <p:nvPr userDrawn="1"/>
        </p:nvSpPr>
        <p:spPr>
          <a:xfrm>
            <a:off x="0" y="0"/>
            <a:ext cx="12192000" cy="118437"/>
          </a:xfrm>
          <a:prstGeom prst="rect">
            <a:avLst/>
          </a:prstGeom>
          <a:solidFill>
            <a:srgbClr val="98BF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F3F9D71-FF75-6747-B98F-0768AEE66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3196" y="584729"/>
            <a:ext cx="10312400" cy="998537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1D2A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2949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ABF20E-674B-4443-98FB-658A4A738FA8}"/>
              </a:ext>
            </a:extLst>
          </p:cNvPr>
          <p:cNvSpPr/>
          <p:nvPr userDrawn="1"/>
        </p:nvSpPr>
        <p:spPr>
          <a:xfrm>
            <a:off x="0" y="0"/>
            <a:ext cx="12192000" cy="118437"/>
          </a:xfrm>
          <a:prstGeom prst="rect">
            <a:avLst/>
          </a:prstGeom>
          <a:solidFill>
            <a:srgbClr val="98BF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7698E1-F1BE-2A46-9FDB-D6AFDF26E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669" y="-4683724"/>
            <a:ext cx="6181747" cy="6181747"/>
          </a:xfrm>
          <a:prstGeom prst="ellipse">
            <a:avLst/>
          </a:prstGeom>
          <a:solidFill>
            <a:srgbClr val="97BF0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382746B-DD9A-7E45-8AA4-6881844B9A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196" y="584729"/>
            <a:ext cx="10312400" cy="998537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1D2A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3202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874153E-43D4-E04A-B389-5661BA0FDF6C}"/>
              </a:ext>
            </a:extLst>
          </p:cNvPr>
          <p:cNvSpPr/>
          <p:nvPr userDrawn="1"/>
        </p:nvSpPr>
        <p:spPr>
          <a:xfrm>
            <a:off x="0" y="0"/>
            <a:ext cx="12192000" cy="118437"/>
          </a:xfrm>
          <a:prstGeom prst="rect">
            <a:avLst/>
          </a:prstGeom>
          <a:solidFill>
            <a:srgbClr val="98BF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F7265DC-CEEB-894E-B27E-1232069239D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847748935"/>
              </p:ext>
            </p:extLst>
          </p:nvPr>
        </p:nvGraphicFramePr>
        <p:xfrm>
          <a:off x="5336253" y="580169"/>
          <a:ext cx="7791919" cy="5194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05AC240B-4B06-9042-B665-A857F4156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4353" y="5646045"/>
            <a:ext cx="4594279" cy="4594279"/>
          </a:xfrm>
          <a:prstGeom prst="ellipse">
            <a:avLst/>
          </a:prstGeom>
          <a:solidFill>
            <a:srgbClr val="97BF0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D3C8431-A7CA-0942-ABEC-4890CFA7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196" y="584729"/>
            <a:ext cx="6078537" cy="998537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1D2A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Main title goes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F8B8E52-7E4E-634C-9D4E-808E1D797E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3725" y="1651000"/>
            <a:ext cx="6078008" cy="3581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D2A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1D2A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85403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8D2AC4-8874-294A-81A8-A92A267D1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B5C8A-B834-2743-9BA7-8B50715BD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52092-03A2-2744-BAAF-8B7A44C48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2D72-375A-5A48-BF08-9E2B576A4A5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75FFA-9F8E-2F4A-A75D-F9CECBF05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9A8B-1FD2-C84A-A4D5-8B8864C37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E78A3-F829-E742-866A-540630A223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9A6959-6324-174B-9B39-E5D16F3B2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14497" y="5281202"/>
            <a:ext cx="3351716" cy="3351716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D2CA3D-87D4-B74C-A7BD-1646D1F76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29126" y="5281202"/>
            <a:ext cx="3351716" cy="33517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50897C-237F-AA43-A7C1-469A0463B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4909" y="5906224"/>
            <a:ext cx="1784742" cy="55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8B7FD-F029-F746-9354-F3D6F2D5B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22" y="1633131"/>
            <a:ext cx="5263789" cy="2378110"/>
          </a:xfrm>
        </p:spPr>
        <p:txBody>
          <a:bodyPr>
            <a:noAutofit/>
          </a:bodyPr>
          <a:lstStyle/>
          <a:p>
            <a:r>
              <a:rPr lang="en-US" sz="4800" dirty="0"/>
              <a:t>Norfolk Tobacco Control Alliance</a:t>
            </a:r>
          </a:p>
        </p:txBody>
      </p:sp>
      <p:sp>
        <p:nvSpPr>
          <p:cNvPr id="5" name="Picture Placeholder 25">
            <a:extLst>
              <a:ext uri="{FF2B5EF4-FFF2-40B4-BE49-F238E27FC236}">
                <a16:creationId xmlns:a16="http://schemas.microsoft.com/office/drawing/2014/main" id="{DD921B18-5D88-9A4D-A073-A7520E39873A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5960099" y="-1498173"/>
            <a:ext cx="6809836" cy="6875442"/>
          </a:xfrm>
          <a:prstGeom prst="ellipse">
            <a:avLst/>
          </a:prstGeom>
          <a:solidFill>
            <a:schemeClr val="bg1">
              <a:lumMod val="65000"/>
            </a:schemeClr>
          </a:solidFill>
          <a:effectLst>
            <a:outerShdw dist="355600" dir="4080000" algn="tl" rotWithShape="0">
              <a:prstClr val="black">
                <a:alpha val="6000"/>
              </a:prstClr>
            </a:outerShdw>
          </a:effectLst>
        </p:spPr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A15D10A-1F03-4BF7-BC39-DFE388719C6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887" t="-20385" r="33065" b="20385"/>
          <a:stretch/>
        </p:blipFill>
        <p:spPr>
          <a:xfrm>
            <a:off x="5959560" y="-1498173"/>
            <a:ext cx="6810375" cy="6875463"/>
          </a:xfrm>
          <a:prstGeom prst="ellipse">
            <a:avLst/>
          </a:prstGeom>
          <a:solidFill>
            <a:schemeClr val="bg1">
              <a:lumMod val="65000"/>
            </a:schemeClr>
          </a:solidFill>
          <a:effectLst>
            <a:outerShdw dist="355600" dir="4080000" algn="tl" rotWithShape="0">
              <a:prstClr val="black">
                <a:alpha val="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362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47F26-5268-AD44-A85B-A32A665B3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Prisoners</a:t>
            </a:r>
          </a:p>
        </p:txBody>
      </p:sp>
      <p:pic>
        <p:nvPicPr>
          <p:cNvPr id="5" name="Graphic 4" descr="Jail with solid fill">
            <a:extLst>
              <a:ext uri="{FF2B5EF4-FFF2-40B4-BE49-F238E27FC236}">
                <a16:creationId xmlns:a16="http://schemas.microsoft.com/office/drawing/2014/main" id="{9A845D7D-A82E-4BF0-99A1-7DA2A7FC0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3438" y="413158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4D53B4-D8C5-476D-A85C-D4D1167B9AD9}"/>
              </a:ext>
            </a:extLst>
          </p:cNvPr>
          <p:cNvSpPr txBox="1"/>
          <p:nvPr/>
        </p:nvSpPr>
        <p:spPr>
          <a:xfrm>
            <a:off x="731157" y="1911879"/>
            <a:ext cx="635885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79% of the Norfolk prison population smoke compared to 14.5% of the general Norfolk population</a:t>
            </a:r>
          </a:p>
          <a:p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Health Act (2006) that prohibited smoking in nearly all enclosed &amp; public places does not apply to prisons. </a:t>
            </a:r>
          </a:p>
          <a:p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Only vaping within cells is permitted within English prisons, shown to significantly reduce the particulate pollution from second-hand smoke.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0F5E2C-142E-4425-AC4B-2E2A70D9A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847" y="1904477"/>
            <a:ext cx="3826558" cy="268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08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47F26-5268-AD44-A85B-A32A665B3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Ethnic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9BD1C-A3D0-4A45-BC24-BFEBCE418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" t="3179" r="2415" b="2481"/>
          <a:stretch/>
        </p:blipFill>
        <p:spPr>
          <a:xfrm>
            <a:off x="5529129" y="1918592"/>
            <a:ext cx="5922027" cy="3358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2665B7-BA5A-483B-A1D6-6A69FA181A94}"/>
              </a:ext>
            </a:extLst>
          </p:cNvPr>
          <p:cNvSpPr txBox="1"/>
          <p:nvPr/>
        </p:nvSpPr>
        <p:spPr>
          <a:xfrm>
            <a:off x="5066950" y="6541645"/>
            <a:ext cx="92362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*Data on country of birth and smoking prevalence is only available at a national level for England. </a:t>
            </a:r>
            <a:endParaRPr lang="en-GB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815464-2F54-49C6-96BD-DE751DAFBD57}"/>
              </a:ext>
            </a:extLst>
          </p:cNvPr>
          <p:cNvSpPr txBox="1"/>
          <p:nvPr/>
        </p:nvSpPr>
        <p:spPr>
          <a:xfrm>
            <a:off x="384561" y="1805715"/>
            <a:ext cx="46823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People born in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Poland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are significantly more likely to smoke tobacco.*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B0541E-B765-423A-A35F-5D8B842A0070}"/>
              </a:ext>
            </a:extLst>
          </p:cNvPr>
          <p:cNvSpPr txBox="1"/>
          <p:nvPr/>
        </p:nvSpPr>
        <p:spPr>
          <a:xfrm>
            <a:off x="384561" y="2674495"/>
            <a:ext cx="49998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Gypsy Roma and Travellers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significantly more likely to be current smokers (57% compared to 21.5% in the comparator group). </a:t>
            </a:r>
          </a:p>
        </p:txBody>
      </p:sp>
      <p:pic>
        <p:nvPicPr>
          <p:cNvPr id="12" name="Graphic 11" descr="Trailer with solid fill">
            <a:extLst>
              <a:ext uri="{FF2B5EF4-FFF2-40B4-BE49-F238E27FC236}">
                <a16:creationId xmlns:a16="http://schemas.microsoft.com/office/drawing/2014/main" id="{2E0FD76C-1DD0-4BD8-9547-465FE67F3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6572" y="484442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DBDD21-164F-4FA3-A3E8-EE60F6400F29}"/>
              </a:ext>
            </a:extLst>
          </p:cNvPr>
          <p:cNvSpPr txBox="1"/>
          <p:nvPr/>
        </p:nvSpPr>
        <p:spPr>
          <a:xfrm>
            <a:off x="384561" y="3828327"/>
            <a:ext cx="5144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Use of smokeless tobacco products is much more prevalent within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South Asian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communities. </a:t>
            </a:r>
          </a:p>
        </p:txBody>
      </p:sp>
    </p:spTree>
    <p:extLst>
      <p:ext uri="{BB962C8B-B14F-4D97-AF65-F5344CB8AC3E}">
        <p14:creationId xmlns:p14="http://schemas.microsoft.com/office/powerpoint/2010/main" val="2826559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47F26-5268-AD44-A85B-A32A665B3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Sexual and Gender Identity</a:t>
            </a:r>
          </a:p>
        </p:txBody>
      </p:sp>
      <p:pic>
        <p:nvPicPr>
          <p:cNvPr id="5" name="Graphic 4" descr="Children with solid fill">
            <a:extLst>
              <a:ext uri="{FF2B5EF4-FFF2-40B4-BE49-F238E27FC236}">
                <a16:creationId xmlns:a16="http://schemas.microsoft.com/office/drawing/2014/main" id="{84D2B444-1020-44FC-A049-B84F1E131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6962" y="364066"/>
            <a:ext cx="1152088" cy="1152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45CD03-125F-463D-935C-C6BB3C1BC6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1" t="4108" r="1631" b="3042"/>
          <a:stretch/>
        </p:blipFill>
        <p:spPr>
          <a:xfrm>
            <a:off x="5355113" y="1781704"/>
            <a:ext cx="5714225" cy="32945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F3E34B-3E75-4479-AC03-957EFBA18A15}"/>
              </a:ext>
            </a:extLst>
          </p:cNvPr>
          <p:cNvSpPr txBox="1"/>
          <p:nvPr/>
        </p:nvSpPr>
        <p:spPr>
          <a:xfrm>
            <a:off x="593196" y="2166346"/>
            <a:ext cx="462475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 of LGBTQ+ communities are significantly more likely to report being an ever smoker, or current smoker compared to their heterosexual or straight peers.*</a:t>
            </a:r>
          </a:p>
          <a:p>
            <a:endParaRPr lang="en-GB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current or reliably accurate figure for the prevalence of tobacco among transgender people in the UK is available.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F2900F-C8F8-4919-BF0F-23CAE017AD3F}"/>
              </a:ext>
            </a:extLst>
          </p:cNvPr>
          <p:cNvSpPr txBox="1"/>
          <p:nvPr/>
        </p:nvSpPr>
        <p:spPr>
          <a:xfrm>
            <a:off x="9238004" y="6541645"/>
            <a:ext cx="50652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*Data is only available at a UK level.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899744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47F26-5268-AD44-A85B-A32A665B3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Manual Workers</a:t>
            </a:r>
          </a:p>
        </p:txBody>
      </p:sp>
      <p:pic>
        <p:nvPicPr>
          <p:cNvPr id="7" name="Graphic 6" descr="Hammer with solid fill">
            <a:extLst>
              <a:ext uri="{FF2B5EF4-FFF2-40B4-BE49-F238E27FC236}">
                <a16:creationId xmlns:a16="http://schemas.microsoft.com/office/drawing/2014/main" id="{1B896E26-5883-42B5-9D72-977C7DCC1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4996" y="449261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6DE407-6F5E-4065-823F-7C2A3C874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3365"/>
            <a:ext cx="8304389" cy="3366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B96AE1-1880-4B85-AA8A-3476DC36993A}"/>
              </a:ext>
            </a:extLst>
          </p:cNvPr>
          <p:cNvSpPr txBox="1"/>
          <p:nvPr/>
        </p:nvSpPr>
        <p:spPr>
          <a:xfrm>
            <a:off x="8304388" y="1859339"/>
            <a:ext cx="356293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outine and manual labour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workers are most likely to smoke.</a:t>
            </a:r>
          </a:p>
          <a:p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Pronounced in KLWN where it is estimated that routine and manual workers are 3x more likely to smoke than other workers.</a:t>
            </a:r>
          </a:p>
        </p:txBody>
      </p:sp>
    </p:spTree>
    <p:extLst>
      <p:ext uri="{BB962C8B-B14F-4D97-AF65-F5344CB8AC3E}">
        <p14:creationId xmlns:p14="http://schemas.microsoft.com/office/powerpoint/2010/main" val="4037658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47F26-5268-AD44-A85B-A32A665B3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Mental Health</a:t>
            </a:r>
          </a:p>
        </p:txBody>
      </p:sp>
      <p:pic>
        <p:nvPicPr>
          <p:cNvPr id="5" name="Graphic 4" descr="Brain with solid fill">
            <a:extLst>
              <a:ext uri="{FF2B5EF4-FFF2-40B4-BE49-F238E27FC236}">
                <a16:creationId xmlns:a16="http://schemas.microsoft.com/office/drawing/2014/main" id="{4C6D3451-D226-4416-BB5A-9FBD23E22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2004" y="425338"/>
            <a:ext cx="914400" cy="914400"/>
          </a:xfrm>
          <a:prstGeom prst="rect">
            <a:avLst/>
          </a:prstGeom>
        </p:spPr>
      </p:pic>
      <p:pic>
        <p:nvPicPr>
          <p:cNvPr id="6" name="Picture 5" descr="Infographic showing smoking is a risk factor for people with severe mental illness">
            <a:extLst>
              <a:ext uri="{FF2B5EF4-FFF2-40B4-BE49-F238E27FC236}">
                <a16:creationId xmlns:a16="http://schemas.microsoft.com/office/drawing/2014/main" id="{209F58A5-7C48-4AE5-A093-6749F6CF9F3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90" y="1252701"/>
            <a:ext cx="5399405" cy="3599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9D0AAF-A058-4795-AFCA-5C297EC79E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0" t="2739" r="1328" b="2059"/>
          <a:stretch/>
        </p:blipFill>
        <p:spPr>
          <a:xfrm>
            <a:off x="5749396" y="2533475"/>
            <a:ext cx="5964572" cy="29948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0E693A-25BB-4864-AFDE-F66997D6B394}"/>
              </a:ext>
            </a:extLst>
          </p:cNvPr>
          <p:cNvSpPr txBox="1"/>
          <p:nvPr/>
        </p:nvSpPr>
        <p:spPr>
          <a:xfrm>
            <a:off x="6484304" y="1135040"/>
            <a:ext cx="46778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Significant difference in prevalence of tobacco smoking between those with and without a long-term mental health condition in Norfolk. </a:t>
            </a:r>
          </a:p>
        </p:txBody>
      </p:sp>
    </p:spTree>
    <p:extLst>
      <p:ext uri="{BB962C8B-B14F-4D97-AF65-F5344CB8AC3E}">
        <p14:creationId xmlns:p14="http://schemas.microsoft.com/office/powerpoint/2010/main" val="466303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8B7FD-F029-F746-9354-F3D6F2D5B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89" y="1624965"/>
            <a:ext cx="5664410" cy="2378110"/>
          </a:xfrm>
        </p:spPr>
        <p:txBody>
          <a:bodyPr>
            <a:noAutofit/>
          </a:bodyPr>
          <a:lstStyle/>
          <a:p>
            <a:r>
              <a:rPr lang="en-US" sz="4800" dirty="0"/>
              <a:t>Impact of </a:t>
            </a:r>
            <a:br>
              <a:rPr lang="en-US" sz="4800" dirty="0"/>
            </a:br>
            <a:r>
              <a:rPr lang="en-US" sz="4800" dirty="0"/>
              <a:t>COVID-19</a:t>
            </a:r>
          </a:p>
        </p:txBody>
      </p:sp>
      <p:sp>
        <p:nvSpPr>
          <p:cNvPr id="5" name="Picture Placeholder 25">
            <a:extLst>
              <a:ext uri="{FF2B5EF4-FFF2-40B4-BE49-F238E27FC236}">
                <a16:creationId xmlns:a16="http://schemas.microsoft.com/office/drawing/2014/main" id="{DD921B18-5D88-9A4D-A073-A7520E39873A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5960099" y="-1498173"/>
            <a:ext cx="6809836" cy="6875442"/>
          </a:xfrm>
          <a:prstGeom prst="ellipse">
            <a:avLst/>
          </a:prstGeom>
          <a:solidFill>
            <a:schemeClr val="bg1">
              <a:lumMod val="65000"/>
            </a:schemeClr>
          </a:solidFill>
          <a:effectLst>
            <a:outerShdw dist="355600" dir="4080000" algn="tl" rotWithShape="0">
              <a:prstClr val="black">
                <a:alpha val="6000"/>
              </a:prstClr>
            </a:outerShdw>
          </a:effectLst>
        </p:spPr>
      </p:sp>
      <p:pic>
        <p:nvPicPr>
          <p:cNvPr id="8" name="Picture Placeholder 7" descr="Coronavirus labeled capsule">
            <a:extLst>
              <a:ext uri="{FF2B5EF4-FFF2-40B4-BE49-F238E27FC236}">
                <a16:creationId xmlns:a16="http://schemas.microsoft.com/office/drawing/2014/main" id="{0A15D10A-1F03-4BF7-BC39-DFE388719C6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18249" t="-21790" r="15716" b="21790"/>
          <a:stretch/>
        </p:blipFill>
        <p:spPr>
          <a:xfrm>
            <a:off x="5960099" y="-1498194"/>
            <a:ext cx="6810375" cy="6875463"/>
          </a:xfrm>
          <a:prstGeom prst="ellipse">
            <a:avLst/>
          </a:prstGeom>
          <a:solidFill>
            <a:schemeClr val="bg1">
              <a:lumMod val="65000"/>
            </a:schemeClr>
          </a:solidFill>
          <a:effectLst>
            <a:outerShdw dist="355600" dir="4080000" algn="tl" rotWithShape="0">
              <a:prstClr val="black">
                <a:alpha val="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9888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47F26-5268-AD44-A85B-A32A665B3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Impact of COVID-19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70899-7577-7946-8C11-D00894087C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3446" y="1583266"/>
            <a:ext cx="6906033" cy="3581400"/>
          </a:xfrm>
        </p:spPr>
        <p:txBody>
          <a:bodyPr/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Smoking can play a role in making a person more susceptible to infection, severe illness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hospitalisation from COVID-19 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Indirect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Trading standards enforcement efforts on illicit tobacco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Reduced capacity to delivery smoking cessation treatment via GPs and pharmacies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far the most popular choice of intervention among successful 4-week quitters was one-to-one sessions, since March 2020 all of these sessions have since been offered via telephone or online.</a:t>
            </a:r>
            <a:endParaRPr lang="en-US" dirty="0"/>
          </a:p>
        </p:txBody>
      </p:sp>
      <p:pic>
        <p:nvPicPr>
          <p:cNvPr id="5" name="Graphic 4" descr="Germ with solid fill">
            <a:extLst>
              <a:ext uri="{FF2B5EF4-FFF2-40B4-BE49-F238E27FC236}">
                <a16:creationId xmlns:a16="http://schemas.microsoft.com/office/drawing/2014/main" id="{97F9C58B-A68C-4FB9-88A6-6AAD51E2D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429936"/>
            <a:ext cx="914400" cy="914400"/>
          </a:xfrm>
          <a:prstGeom prst="rect">
            <a:avLst/>
          </a:prstGeom>
        </p:spPr>
      </p:pic>
      <p:pic>
        <p:nvPicPr>
          <p:cNvPr id="7" name="Picture 6" descr="Woman in mask coughing">
            <a:extLst>
              <a:ext uri="{FF2B5EF4-FFF2-40B4-BE49-F238E27FC236}">
                <a16:creationId xmlns:a16="http://schemas.microsoft.com/office/drawing/2014/main" id="{9D808537-65D2-4EF0-8D34-01139FF7E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96" y="1837189"/>
            <a:ext cx="4174556" cy="278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94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47F26-5268-AD44-A85B-A32A665B3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70899-7577-7946-8C11-D00894087C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8918" y="2230851"/>
            <a:ext cx="10437162" cy="3636434"/>
          </a:xfrm>
        </p:spPr>
        <p:txBody>
          <a:bodyPr/>
          <a:lstStyle/>
          <a:p>
            <a:pPr marL="2343150" lvl="4" indent="-285750"/>
            <a:r>
              <a:rPr lang="en-GB" dirty="0">
                <a:solidFill>
                  <a:srgbClr val="1D2A5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in Tobacco Health Needs </a:t>
            </a:r>
            <a:r>
              <a:rPr lang="en-GB">
                <a:solidFill>
                  <a:srgbClr val="1D2A5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Assessment is </a:t>
            </a:r>
            <a:r>
              <a:rPr lang="en-GB" dirty="0">
                <a:solidFill>
                  <a:srgbClr val="1D2A5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intended to inform the updating of the Tobacco Control Strategy for Norfolk. </a:t>
            </a:r>
          </a:p>
          <a:p>
            <a:pPr marL="2343150" lvl="4" indent="-285750"/>
            <a:endParaRPr lang="en-GB" dirty="0">
              <a:solidFill>
                <a:srgbClr val="1D2A5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lvl="3" indent="-285750"/>
            <a:r>
              <a:rPr lang="en-GB" dirty="0">
                <a:solidFill>
                  <a:srgbClr val="1D2A5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current strategy is now out of date, the update having been delayed by the COVID-19 pandemic. </a:t>
            </a:r>
          </a:p>
          <a:p>
            <a:pPr marL="1885950" lvl="3" indent="-285750"/>
            <a:endParaRPr lang="en-GB" dirty="0">
              <a:solidFill>
                <a:srgbClr val="1D2A5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28750" lvl="2" indent="-285750"/>
            <a:r>
              <a:rPr lang="en-GB" sz="1800" dirty="0">
                <a:solidFill>
                  <a:srgbClr val="1D2A5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report should guide the prioritisation and planning of future work and be used to support the commissioning of future services.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76E8B5-8F00-4347-846E-9CA397108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98" y="1758403"/>
            <a:ext cx="2431764" cy="2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84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47F26-5268-AD44-A85B-A32A665B3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Impact of Smoking on Health</a:t>
            </a:r>
          </a:p>
        </p:txBody>
      </p:sp>
      <p:pic>
        <p:nvPicPr>
          <p:cNvPr id="4" name="Picture 3" descr="Infographic showing how smoking harms the body">
            <a:extLst>
              <a:ext uri="{FF2B5EF4-FFF2-40B4-BE49-F238E27FC236}">
                <a16:creationId xmlns:a16="http://schemas.microsoft.com/office/drawing/2014/main" id="{520E3B68-7DC2-4C98-BC13-D70ABCEFC67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204" y="1209199"/>
            <a:ext cx="7439591" cy="52897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785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47F26-5268-AD44-A85B-A32A665B3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Prevalence of Smoking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5A34F927-4BBF-4F16-AEE9-31C907FBB73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6" y="2380285"/>
            <a:ext cx="4961570" cy="3169561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34ADEBE7-8F71-428A-86B4-F11B79B4D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94" y="794452"/>
            <a:ext cx="5553212" cy="39665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C29DA3-E727-47DA-8124-19BCD0820EA5}"/>
              </a:ext>
            </a:extLst>
          </p:cNvPr>
          <p:cNvSpPr txBox="1"/>
          <p:nvPr/>
        </p:nvSpPr>
        <p:spPr>
          <a:xfrm>
            <a:off x="697885" y="1441092"/>
            <a:ext cx="54132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ikelihood of smoking declines with age with those in the 25-29-year-old age group being the most likely to smoke (19.9%)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96A140-317C-47E1-9164-CBC65D9D42CE}"/>
              </a:ext>
            </a:extLst>
          </p:cNvPr>
          <p:cNvSpPr txBox="1"/>
          <p:nvPr/>
        </p:nvSpPr>
        <p:spPr>
          <a:xfrm>
            <a:off x="5944699" y="4626516"/>
            <a:ext cx="6247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Norfolk the number of people smoking was declining until 2016, since there has been a slight year-on-year increase. 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47F26-5268-AD44-A85B-A32A665B3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National Tobacco Control Plan (2017)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70899-7577-7946-8C11-D00894087C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985" y="1397001"/>
            <a:ext cx="11176029" cy="1203586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Vision: </a:t>
            </a:r>
            <a:r>
              <a:rPr lang="en-GB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‘to create a </a:t>
            </a:r>
            <a:r>
              <a:rPr lang="en-GB" sz="2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Smokefree</a:t>
            </a:r>
            <a:r>
              <a:rPr lang="en-GB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generation by 2030’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8F41092-888F-41F9-B794-D27E2D665E3A}"/>
              </a:ext>
            </a:extLst>
          </p:cNvPr>
          <p:cNvSpPr txBox="1">
            <a:spLocks/>
          </p:cNvSpPr>
          <p:nvPr/>
        </p:nvSpPr>
        <p:spPr>
          <a:xfrm>
            <a:off x="526159" y="1802904"/>
            <a:ext cx="11338934" cy="37414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1D2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1D2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/>
          </a:p>
          <a:p>
            <a:r>
              <a:rPr lang="en-US" sz="3400" b="1" dirty="0"/>
              <a:t>Target by 2022 to reduce: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/>
              <a:t>Number of 15-year-olds who regularly smoke from 8% to 3% or less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/>
              <a:t>Smoking among adults in England from 15.5% to 12% or less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/>
                </a:solidFill>
              </a:rPr>
              <a:t>This would mean reducing the number of adult smokers in Norfolk by </a:t>
            </a:r>
            <a:r>
              <a:rPr lang="en-GB" sz="2300" b="1" dirty="0">
                <a:solidFill>
                  <a:schemeClr val="tx1"/>
                </a:solidFill>
              </a:rPr>
              <a:t>18,446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/>
              <a:t>Inequality gap in smoking prevalence, between those in routine and manual occupations and the general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/>
              <a:t>Prevalence of smoking in pregnancy from 10.7% to 6% or less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/>
                </a:solidFill>
              </a:rPr>
              <a:t>This would mean reducing the number of women smoking at the time of delivery in Norfolk by </a:t>
            </a:r>
            <a:r>
              <a:rPr lang="en-GB" sz="2300" b="1" dirty="0">
                <a:solidFill>
                  <a:schemeClr val="tx1"/>
                </a:solidFill>
              </a:rPr>
              <a:t>578</a:t>
            </a:r>
          </a:p>
          <a:p>
            <a:endParaRPr lang="en-GB" sz="2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C348EF-A42D-42BB-98F6-EB02115DC3AD}"/>
              </a:ext>
            </a:extLst>
          </p:cNvPr>
          <p:cNvSpPr/>
          <p:nvPr/>
        </p:nvSpPr>
        <p:spPr>
          <a:xfrm>
            <a:off x="1956032" y="1345095"/>
            <a:ext cx="8279934" cy="580313"/>
          </a:xfrm>
          <a:prstGeom prst="rect">
            <a:avLst/>
          </a:prstGeom>
          <a:solidFill>
            <a:srgbClr val="93C320">
              <a:alpha val="10196"/>
            </a:srgbClr>
          </a:solidFill>
          <a:ln w="38100">
            <a:solidFill>
              <a:srgbClr val="93C32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phic 8" descr="Bullseye with solid fill">
            <a:extLst>
              <a:ext uri="{FF2B5EF4-FFF2-40B4-BE49-F238E27FC236}">
                <a16:creationId xmlns:a16="http://schemas.microsoft.com/office/drawing/2014/main" id="{15DD7777-B21E-485F-9B38-E385E6A49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216" y="2108995"/>
            <a:ext cx="1257369" cy="125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03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47F26-5268-AD44-A85B-A32A665B3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Geographical Inequalities</a:t>
            </a:r>
          </a:p>
        </p:txBody>
      </p:sp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1A830C07-322A-4197-8BF4-E01E420E3EC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1" y="2049149"/>
            <a:ext cx="5017806" cy="3584147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A9220D3-FCA5-45EC-B14B-99EAEABFC53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21" y="2049149"/>
            <a:ext cx="6479540" cy="4050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A2CC5C-3784-47C4-8750-8865B868CB04}"/>
              </a:ext>
            </a:extLst>
          </p:cNvPr>
          <p:cNvSpPr txBox="1"/>
          <p:nvPr/>
        </p:nvSpPr>
        <p:spPr>
          <a:xfrm>
            <a:off x="406410" y="1362185"/>
            <a:ext cx="5017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Prevalence varies across Norfolk with the highest in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Great Yarmouth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C47719-E199-4C93-9623-3A3075DE3415}"/>
              </a:ext>
            </a:extLst>
          </p:cNvPr>
          <p:cNvSpPr txBox="1"/>
          <p:nvPr/>
        </p:nvSpPr>
        <p:spPr>
          <a:xfrm>
            <a:off x="5744761" y="1406294"/>
            <a:ext cx="6358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…where it has more than doubled between 2017 and 2019 for adult women.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4B137D-2B0E-4C2D-A162-AA3D11171969}"/>
              </a:ext>
            </a:extLst>
          </p:cNvPr>
          <p:cNvSpPr/>
          <p:nvPr/>
        </p:nvSpPr>
        <p:spPr>
          <a:xfrm>
            <a:off x="1644243" y="2474399"/>
            <a:ext cx="587230" cy="20469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77477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47F26-5268-AD44-A85B-A32A665B3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Inequalities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D755D-6723-4537-94FF-F09F319F2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46" y="1649951"/>
            <a:ext cx="5606801" cy="3639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6E3C0E-A74A-422F-B18E-6D7D3C74EE9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7642" r="5319" b="6791"/>
          <a:stretch/>
        </p:blipFill>
        <p:spPr bwMode="auto">
          <a:xfrm>
            <a:off x="7702170" y="2986009"/>
            <a:ext cx="4184684" cy="29223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F6F4F3-C6E7-4B35-B0A5-9E4ADDA94295}"/>
              </a:ext>
            </a:extLst>
          </p:cNvPr>
          <p:cNvSpPr txBox="1"/>
          <p:nvPr/>
        </p:nvSpPr>
        <p:spPr>
          <a:xfrm>
            <a:off x="5837993" y="2552557"/>
            <a:ext cx="4690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Prevalence aligns closely with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deprivation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EF60D9B-91D2-45BC-95F7-98B25C90BEB9}"/>
              </a:ext>
            </a:extLst>
          </p:cNvPr>
          <p:cNvSpPr/>
          <p:nvPr/>
        </p:nvSpPr>
        <p:spPr>
          <a:xfrm rot="630186">
            <a:off x="5492818" y="3552655"/>
            <a:ext cx="2278009" cy="342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21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8B7FD-F029-F746-9354-F3D6F2D5B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22" y="1633131"/>
            <a:ext cx="5263789" cy="2378110"/>
          </a:xfrm>
        </p:spPr>
        <p:txBody>
          <a:bodyPr>
            <a:noAutofit/>
          </a:bodyPr>
          <a:lstStyle/>
          <a:p>
            <a:r>
              <a:rPr lang="en-US" sz="4800" dirty="0"/>
              <a:t>Priority Populations</a:t>
            </a:r>
          </a:p>
        </p:txBody>
      </p:sp>
      <p:sp>
        <p:nvSpPr>
          <p:cNvPr id="5" name="Picture Placeholder 25">
            <a:extLst>
              <a:ext uri="{FF2B5EF4-FFF2-40B4-BE49-F238E27FC236}">
                <a16:creationId xmlns:a16="http://schemas.microsoft.com/office/drawing/2014/main" id="{DD921B18-5D88-9A4D-A073-A7520E39873A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5960099" y="-1498173"/>
            <a:ext cx="6809836" cy="6875442"/>
          </a:xfrm>
          <a:prstGeom prst="ellipse">
            <a:avLst/>
          </a:prstGeom>
          <a:solidFill>
            <a:schemeClr val="bg1">
              <a:lumMod val="65000"/>
            </a:schemeClr>
          </a:solidFill>
          <a:effectLst>
            <a:outerShdw dist="355600" dir="4080000" algn="tl" rotWithShape="0">
              <a:prstClr val="black">
                <a:alpha val="6000"/>
              </a:prstClr>
            </a:outerShdw>
          </a:effectLst>
        </p:spPr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A15D10A-1F03-4BF7-BC39-DFE388719C6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13564" t="-17302" r="1" b="-199"/>
          <a:stretch/>
        </p:blipFill>
        <p:spPr>
          <a:xfrm>
            <a:off x="5959560" y="-1498173"/>
            <a:ext cx="6810375" cy="6875463"/>
          </a:xfrm>
          <a:prstGeom prst="ellipse">
            <a:avLst/>
          </a:prstGeom>
          <a:solidFill>
            <a:schemeClr val="bg1">
              <a:lumMod val="65000"/>
            </a:schemeClr>
          </a:solidFill>
          <a:effectLst>
            <a:outerShdw dist="355600" dir="4080000" algn="tl" rotWithShape="0">
              <a:prstClr val="black">
                <a:alpha val="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2943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47F26-5268-AD44-A85B-A32A665B3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Pregnant Women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6F62C-2418-4AC5-BCC3-CF7B9F940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13"/>
          <a:stretch/>
        </p:blipFill>
        <p:spPr>
          <a:xfrm>
            <a:off x="692606" y="2232996"/>
            <a:ext cx="5448317" cy="3044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C865F7-F630-4DF5-B953-52BCBCD63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06"/>
          <a:stretch/>
        </p:blipFill>
        <p:spPr>
          <a:xfrm>
            <a:off x="6224376" y="1670667"/>
            <a:ext cx="5685354" cy="2542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F4BED3-9171-4DA8-9292-DB04C47E066E}"/>
              </a:ext>
            </a:extLst>
          </p:cNvPr>
          <p:cNvSpPr txBox="1"/>
          <p:nvPr/>
        </p:nvSpPr>
        <p:spPr>
          <a:xfrm>
            <a:off x="780176" y="1586665"/>
            <a:ext cx="5897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Smoking among pregnant women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at time of delivery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in Norfolk is highest in the East of England region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C0CFFC-20BA-4DD9-BD54-EF228F45CE3C}"/>
              </a:ext>
            </a:extLst>
          </p:cNvPr>
          <p:cNvSpPr txBox="1"/>
          <p:nvPr/>
        </p:nvSpPr>
        <p:spPr>
          <a:xfrm>
            <a:off x="6593491" y="4212736"/>
            <a:ext cx="5232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All three trusts are higher than the local target of 7%, with QEH and JPUH more than double the proportion.</a:t>
            </a:r>
          </a:p>
        </p:txBody>
      </p:sp>
      <p:pic>
        <p:nvPicPr>
          <p:cNvPr id="16" name="Graphic 15" descr="Pregnant lady with solid fill">
            <a:extLst>
              <a:ext uri="{FF2B5EF4-FFF2-40B4-BE49-F238E27FC236}">
                <a16:creationId xmlns:a16="http://schemas.microsoft.com/office/drawing/2014/main" id="{98D14FA7-65AD-4E6A-A478-C2C5785D8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0152" y="4072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4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47F26-5268-AD44-A85B-A32A665B3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Young People</a:t>
            </a:r>
          </a:p>
        </p:txBody>
      </p:sp>
      <p:pic>
        <p:nvPicPr>
          <p:cNvPr id="10" name="Graphic 9" descr="School girl with solid fill">
            <a:extLst>
              <a:ext uri="{FF2B5EF4-FFF2-40B4-BE49-F238E27FC236}">
                <a16:creationId xmlns:a16="http://schemas.microsoft.com/office/drawing/2014/main" id="{D44D8939-AF70-4D98-8523-99067595C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4996" y="415143"/>
            <a:ext cx="914400" cy="914400"/>
          </a:xfrm>
          <a:prstGeom prst="rect">
            <a:avLst/>
          </a:prstGeom>
        </p:spPr>
      </p:pic>
      <p:pic>
        <p:nvPicPr>
          <p:cNvPr id="12" name="Graphic 11" descr="School boy with solid fill">
            <a:extLst>
              <a:ext uri="{FF2B5EF4-FFF2-40B4-BE49-F238E27FC236}">
                <a16:creationId xmlns:a16="http://schemas.microsoft.com/office/drawing/2014/main" id="{11CE3EB3-E107-4CB2-8ABF-852AF32F3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67200" y="415143"/>
            <a:ext cx="914400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76CDA8-55F1-4086-878F-B2D1766089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1" t="2636" r="10277" b="2636"/>
          <a:stretch/>
        </p:blipFill>
        <p:spPr>
          <a:xfrm>
            <a:off x="911976" y="2841621"/>
            <a:ext cx="4622336" cy="27999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AEEF4B-93B5-49C7-B11D-F03D6B316E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7" t="2983" r="2403" b="2696"/>
          <a:stretch/>
        </p:blipFill>
        <p:spPr>
          <a:xfrm>
            <a:off x="7010402" y="1107347"/>
            <a:ext cx="4353510" cy="23824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716EA0-2CFB-4D2B-B8F7-D394A9C2EF1C}"/>
              </a:ext>
            </a:extLst>
          </p:cNvPr>
          <p:cNvSpPr txBox="1"/>
          <p:nvPr/>
        </p:nvSpPr>
        <p:spPr>
          <a:xfrm>
            <a:off x="828088" y="1551287"/>
            <a:ext cx="60904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Norfolk, a higher proportion of young people have tried e-cigarettes than have smoked traditional tobacco cigarettes, but a higher proportion of young people describe themselves as ‘currently smoking’ as opposed to ‘currently vaping’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B78D97-07C7-4273-BC14-87392C925C34}"/>
              </a:ext>
            </a:extLst>
          </p:cNvPr>
          <p:cNvSpPr txBox="1"/>
          <p:nvPr/>
        </p:nvSpPr>
        <p:spPr>
          <a:xfrm>
            <a:off x="5647003" y="3636996"/>
            <a:ext cx="6358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Steady decline in young people’s positivity towards smoking.</a:t>
            </a:r>
          </a:p>
          <a:p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Young people engaging with the targeted service and quitting is lower than the results achieved in a similar service with adults.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60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1311</TotalTime>
  <Words>712</Words>
  <Application>Microsoft Office PowerPoint</Application>
  <PresentationFormat>Widescreen</PresentationFormat>
  <Paragraphs>66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Norfolk Tobacco Control Alliance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Priority Populations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of  COVID-19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Wilson, Christine</cp:lastModifiedBy>
  <cp:revision>76</cp:revision>
  <dcterms:created xsi:type="dcterms:W3CDTF">2020-09-16T10:43:56Z</dcterms:created>
  <dcterms:modified xsi:type="dcterms:W3CDTF">2021-11-25T10:06:26Z</dcterms:modified>
</cp:coreProperties>
</file>