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19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A5A"/>
    <a:srgbClr val="93C320"/>
    <a:srgbClr val="416171"/>
    <a:srgbClr val="7DB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D82C07-6E64-4A7B-952A-8C09894FD571}" v="61" dt="2021-12-23T11:07:50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13" autoAdjust="0"/>
    <p:restoredTop sz="97638"/>
  </p:normalViewPr>
  <p:slideViewPr>
    <p:cSldViewPr snapToGrid="0" snapToObjects="1">
      <p:cViewPr varScale="1">
        <p:scale>
          <a:sx n="109" d="100"/>
          <a:sy n="109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9B1E5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62-0B41-8F63-C0DE3E0E5F07}"/>
              </c:ext>
            </c:extLst>
          </c:dPt>
          <c:dPt>
            <c:idx val="1"/>
            <c:bubble3D val="0"/>
            <c:spPr>
              <a:solidFill>
                <a:srgbClr val="F266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62-0B41-8F63-C0DE3E0E5F07}"/>
              </c:ext>
            </c:extLst>
          </c:dPt>
          <c:dPt>
            <c:idx val="2"/>
            <c:bubble3D val="0"/>
            <c:spPr>
              <a:solidFill>
                <a:srgbClr val="00929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62-0B41-8F63-C0DE3E0E5F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462-0B41-8F63-C0DE3E0E5F07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62-0B41-8F63-C0DE3E0E5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1E5C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E-A14E-9CB0-3C5889EE19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2663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E-A14E-9CB0-3C5889EE19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929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3E-A14E-9CB0-3C5889EE19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5113440"/>
        <c:axId val="515111472"/>
      </c:barChart>
      <c:catAx>
        <c:axId val="51511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111472"/>
        <c:crosses val="autoZero"/>
        <c:auto val="1"/>
        <c:lblAlgn val="ctr"/>
        <c:lblOffset val="100"/>
        <c:noMultiLvlLbl val="0"/>
      </c:catAx>
      <c:valAx>
        <c:axId val="51511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11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528A0-ABE9-4E9E-9B6C-100F10075861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6C95-2314-4008-840F-A4C72407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153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1D2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C2B01F2-4660-6842-AADA-25706914EFB4}"/>
              </a:ext>
            </a:extLst>
          </p:cNvPr>
          <p:cNvSpPr txBox="1"/>
          <p:nvPr userDrawn="1"/>
        </p:nvSpPr>
        <p:spPr>
          <a:xfrm>
            <a:off x="616959" y="572549"/>
            <a:ext cx="5057795" cy="31393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DE5B43DA-4C27-C24C-B28C-259AF2185C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959" y="750493"/>
            <a:ext cx="5182708" cy="2378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60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Main title here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77F0D6D6-5918-F349-B8B3-FE16E45BCF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959" y="3394604"/>
            <a:ext cx="5218227" cy="2260600"/>
          </a:xfrm>
        </p:spPr>
        <p:txBody>
          <a:bodyPr/>
          <a:lstStyle>
            <a:lvl1pPr marL="0" indent="0">
              <a:buNone/>
              <a:defRPr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Sub title here</a:t>
            </a:r>
          </a:p>
        </p:txBody>
      </p:sp>
      <p:sp>
        <p:nvSpPr>
          <p:cNvPr id="6" name="Picture Placeholder 25">
            <a:extLst>
              <a:ext uri="{FF2B5EF4-FFF2-40B4-BE49-F238E27FC236}">
                <a16:creationId xmlns:a16="http://schemas.microsoft.com/office/drawing/2014/main" id="{E4A23AF9-77FC-9F4E-B60B-3A5A951BD74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960099" y="-1498173"/>
            <a:ext cx="6809836" cy="6875442"/>
          </a:xfrm>
          <a:prstGeom prst="ellipse">
            <a:avLst/>
          </a:prstGeom>
          <a:solidFill>
            <a:schemeClr val="bg1">
              <a:lumMod val="65000"/>
            </a:schemeClr>
          </a:solidFill>
          <a:effectLst>
            <a:outerShdw dist="355600" dir="4080000" algn="tl" rotWithShape="0">
              <a:prstClr val="black">
                <a:alpha val="6000"/>
              </a:prstClr>
            </a:outerShdw>
          </a:effectLst>
        </p:spPr>
      </p:sp>
    </p:spTree>
    <p:extLst>
      <p:ext uri="{BB962C8B-B14F-4D97-AF65-F5344CB8AC3E}">
        <p14:creationId xmlns:p14="http://schemas.microsoft.com/office/powerpoint/2010/main" val="82534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F8F5078-F39A-524C-A02D-CD2E2B4C669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563217352"/>
              </p:ext>
            </p:extLst>
          </p:nvPr>
        </p:nvGraphicFramePr>
        <p:xfrm>
          <a:off x="2443069" y="1357390"/>
          <a:ext cx="7353623" cy="4902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32105E56-9D3C-4546-8FA0-C7E8F5698F95}"/>
              </a:ext>
            </a:extLst>
          </p:cNvPr>
          <p:cNvSpPr/>
          <p:nvPr userDrawn="1"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A47B1B8-9F87-0246-9CF0-AA0B16DCA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19152" y="-3885928"/>
            <a:ext cx="6181747" cy="6181747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308285D-5B1F-1740-85E0-449B6833EA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3196" y="584729"/>
            <a:ext cx="8449204" cy="998537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title goes here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084BBA1-7CAB-41BE-932B-EB90D8053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3683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78A3-F829-E742-866A-540630A22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9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rgbClr val="93C3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5">
            <a:extLst>
              <a:ext uri="{FF2B5EF4-FFF2-40B4-BE49-F238E27FC236}">
                <a16:creationId xmlns:a16="http://schemas.microsoft.com/office/drawing/2014/main" id="{7E5C2347-4666-5946-9594-EAE37C74A7CE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960099" y="-1498173"/>
            <a:ext cx="6809836" cy="6875442"/>
          </a:xfrm>
          <a:prstGeom prst="ellipse">
            <a:avLst/>
          </a:prstGeom>
          <a:solidFill>
            <a:schemeClr val="bg1">
              <a:lumMod val="65000"/>
            </a:schemeClr>
          </a:solidFill>
          <a:effectLst>
            <a:outerShdw dist="355600" dir="4080000" algn="tl" rotWithShape="0">
              <a:prstClr val="black">
                <a:alpha val="6000"/>
              </a:prstClr>
            </a:outerShdw>
          </a:effectLst>
        </p:spPr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1AFFEFE-AC3C-164A-A261-A8A5351F29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959" y="750493"/>
            <a:ext cx="5438857" cy="2378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60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Main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48E4D7-CA8B-F34E-AD87-74E5A642FF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959" y="3394604"/>
            <a:ext cx="5438775" cy="2260600"/>
          </a:xfrm>
        </p:spPr>
        <p:txBody>
          <a:bodyPr/>
          <a:lstStyle>
            <a:lvl1pPr marL="0" indent="0">
              <a:buNone/>
              <a:defRPr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Sub title here</a:t>
            </a:r>
          </a:p>
        </p:txBody>
      </p:sp>
    </p:spTree>
    <p:extLst>
      <p:ext uri="{BB962C8B-B14F-4D97-AF65-F5344CB8AC3E}">
        <p14:creationId xmlns:p14="http://schemas.microsoft.com/office/powerpoint/2010/main" val="359843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D2E5D55-1B91-D044-80D6-EE3FAA65C505}"/>
              </a:ext>
            </a:extLst>
          </p:cNvPr>
          <p:cNvSpPr/>
          <p:nvPr userDrawn="1"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21FE4F5-9709-7B41-84FB-95794EE95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85434" y="5646045"/>
            <a:ext cx="4594279" cy="4594279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0E1FD-65CF-1440-AC9D-4AABA26149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3196" y="652463"/>
            <a:ext cx="10312400" cy="998537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title goes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D2143F-5CE3-4642-8181-76EE5B1D0C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25" y="1651000"/>
            <a:ext cx="10312400" cy="3581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Second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7916F-5F38-43A8-94CA-24A4BF09F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3683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78A3-F829-E742-866A-540630A22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7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97819B1-B41E-7D4A-961E-A0B84C5E46BA}"/>
              </a:ext>
            </a:extLst>
          </p:cNvPr>
          <p:cNvSpPr/>
          <p:nvPr userDrawn="1"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B813149-95A4-7043-8E05-D88A64799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27383" y="-1382230"/>
            <a:ext cx="6181747" cy="6181747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E823E2-FC61-4743-B16C-3CAE0D43D05D}"/>
              </a:ext>
            </a:extLst>
          </p:cNvPr>
          <p:cNvSpPr txBox="1"/>
          <p:nvPr userDrawn="1"/>
        </p:nvSpPr>
        <p:spPr>
          <a:xfrm>
            <a:off x="5561317" y="479535"/>
            <a:ext cx="3096395" cy="3081708"/>
          </a:xfrm>
          <a:prstGeom prst="ellipse">
            <a:avLst/>
          </a:prstGeom>
          <a:solidFill>
            <a:srgbClr val="1E2A5A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C4F5E3-82E5-B648-9785-748B6600EE1B}"/>
              </a:ext>
            </a:extLst>
          </p:cNvPr>
          <p:cNvSpPr txBox="1"/>
          <p:nvPr userDrawn="1"/>
        </p:nvSpPr>
        <p:spPr>
          <a:xfrm>
            <a:off x="9100572" y="2475141"/>
            <a:ext cx="2443989" cy="2483018"/>
          </a:xfrm>
          <a:prstGeom prst="ellipse">
            <a:avLst/>
          </a:prstGeom>
          <a:solidFill>
            <a:srgbClr val="009290"/>
          </a:solidFill>
          <a:effectLst>
            <a:outerShdw dist="114300" dir="2700000" sx="101000" sy="101000" algn="tl" rotWithShape="0">
              <a:prstClr val="black">
                <a:alpha val="10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AAF668-82BE-4641-A5EC-2F298E95D3FC}"/>
              </a:ext>
            </a:extLst>
          </p:cNvPr>
          <p:cNvSpPr txBox="1"/>
          <p:nvPr userDrawn="1"/>
        </p:nvSpPr>
        <p:spPr>
          <a:xfrm>
            <a:off x="6572182" y="3662959"/>
            <a:ext cx="2580965" cy="2568722"/>
          </a:xfrm>
          <a:prstGeom prst="ellipse">
            <a:avLst/>
          </a:prstGeom>
          <a:solidFill>
            <a:srgbClr val="9B1E5C"/>
          </a:solidFill>
          <a:effectLst>
            <a:outerShdw dist="215900" dir="2700000" sx="97000" sy="97000" algn="tl" rotWithShape="0">
              <a:prstClr val="black">
                <a:alpha val="2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BB6209F-11EE-7C4A-A3DE-CC77F153FD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051349" y="5725332"/>
            <a:ext cx="4594279" cy="4594279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25BB4167-7948-C14B-9E3A-B6D02CB84DA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00572" y="2475141"/>
            <a:ext cx="2443989" cy="24830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Sub title here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F3C573A-A337-2148-86DF-9737B45C9B1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72182" y="3659723"/>
            <a:ext cx="2580965" cy="25719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Sub title here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BFF650BD-F57E-E34D-B81A-206F86F5F7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74013" y="479533"/>
            <a:ext cx="3083699" cy="308170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Sub title here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478EF3A3-1957-0243-AEF2-9F5C3EE7CA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3196" y="584729"/>
            <a:ext cx="4814417" cy="998537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title goes here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69EFA5F3-6697-1B45-B220-17966282D6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25" y="1925950"/>
            <a:ext cx="4813888" cy="311171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Second level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FBE40CAE-5CE5-4A0D-AEAD-36F9479AA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3683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78A3-F829-E742-866A-540630A22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0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2CBE7F09-DD08-5E42-A613-FAF0EAE2B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27383" y="-1382230"/>
            <a:ext cx="6181747" cy="6181747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D4238A-A6FF-BD44-BF75-178052AEBDC5}"/>
              </a:ext>
            </a:extLst>
          </p:cNvPr>
          <p:cNvSpPr txBox="1"/>
          <p:nvPr userDrawn="1"/>
        </p:nvSpPr>
        <p:spPr>
          <a:xfrm>
            <a:off x="1245165" y="2035030"/>
            <a:ext cx="3286882" cy="3339371"/>
          </a:xfrm>
          <a:prstGeom prst="ellipse">
            <a:avLst/>
          </a:prstGeom>
          <a:solidFill>
            <a:srgbClr val="9B1E5C"/>
          </a:solidFill>
          <a:effectLst>
            <a:outerShdw dist="114300" dir="2700000" sx="101000" sy="101000" algn="tl" rotWithShape="0">
              <a:prstClr val="black">
                <a:alpha val="10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B1A1FE-E1B4-F144-9731-2A46DEF07764}"/>
              </a:ext>
            </a:extLst>
          </p:cNvPr>
          <p:cNvSpPr txBox="1"/>
          <p:nvPr userDrawn="1"/>
        </p:nvSpPr>
        <p:spPr>
          <a:xfrm>
            <a:off x="5391213" y="736028"/>
            <a:ext cx="2580965" cy="2568722"/>
          </a:xfrm>
          <a:prstGeom prst="ellipse">
            <a:avLst/>
          </a:prstGeom>
          <a:solidFill>
            <a:srgbClr val="9B1E5C"/>
          </a:solidFill>
          <a:effectLst>
            <a:outerShdw dist="215900" dir="2700000" sx="97000" sy="97000" algn="tl" rotWithShape="0">
              <a:prstClr val="black">
                <a:alpha val="2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DD5F75-649D-7C43-B1AB-FA2C5244873A}"/>
              </a:ext>
            </a:extLst>
          </p:cNvPr>
          <p:cNvSpPr txBox="1"/>
          <p:nvPr userDrawn="1"/>
        </p:nvSpPr>
        <p:spPr>
          <a:xfrm>
            <a:off x="4767687" y="3524660"/>
            <a:ext cx="3011089" cy="2996806"/>
          </a:xfrm>
          <a:prstGeom prst="ellipse">
            <a:avLst/>
          </a:prstGeom>
          <a:solidFill>
            <a:srgbClr val="9B1E5C"/>
          </a:solidFill>
          <a:effectLst>
            <a:outerShdw dist="215900" dir="2700000" sx="97000" sy="97000" algn="tl" rotWithShape="0">
              <a:prstClr val="black">
                <a:alpha val="2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6B3EDA-9C03-1246-A402-90938CF5BAF1}"/>
              </a:ext>
            </a:extLst>
          </p:cNvPr>
          <p:cNvSpPr txBox="1"/>
          <p:nvPr userDrawn="1"/>
        </p:nvSpPr>
        <p:spPr>
          <a:xfrm>
            <a:off x="8637942" y="1795616"/>
            <a:ext cx="2405461" cy="2394051"/>
          </a:xfrm>
          <a:prstGeom prst="ellipse">
            <a:avLst/>
          </a:prstGeom>
          <a:solidFill>
            <a:srgbClr val="9B1E5C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26D848-1E2F-E34C-A524-1BC649EE891E}"/>
              </a:ext>
            </a:extLst>
          </p:cNvPr>
          <p:cNvSpPr/>
          <p:nvPr userDrawn="1"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9695EFB-2E86-CB4D-B83E-8DA0BCB72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051349" y="5725332"/>
            <a:ext cx="4594279" cy="4594279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4D58686B-F3EA-2A40-A762-6574370420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3196" y="584729"/>
            <a:ext cx="4798017" cy="998537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title goes here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9DDACD1A-56A2-624A-A478-89BD61B625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45166" y="2035030"/>
            <a:ext cx="3286882" cy="33393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Sub title here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B8A91CF1-1644-5B4E-8FD7-DFA4CF5E3F6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67686" y="3524660"/>
            <a:ext cx="3011090" cy="29968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Sub title here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D936796C-7C16-5647-A9A3-427B5AF223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1212" y="736028"/>
            <a:ext cx="2580966" cy="256872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Sub title here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F89C444A-1FC0-A343-96C7-9B5586BAAA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600512" y="1795616"/>
            <a:ext cx="2442891" cy="23940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Sub title here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62BD8EA-29AC-4E2A-A873-2E19605C5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3683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78A3-F829-E742-866A-540630A22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7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020CC3D1-9F23-0E4D-919B-76CC32E31D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85434" y="5646045"/>
            <a:ext cx="4594279" cy="4594279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4E18C9-0BEF-4542-9929-FFFD3C6F78E5}"/>
              </a:ext>
            </a:extLst>
          </p:cNvPr>
          <p:cNvSpPr/>
          <p:nvPr userDrawn="1"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A4B5CEB-B1E0-1D46-BFE0-D561A27DA0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3196" y="584729"/>
            <a:ext cx="10312400" cy="998537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title goes here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EB57D79-4702-4648-911E-0FA0A82B78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25" y="1651000"/>
            <a:ext cx="10312400" cy="3581400"/>
          </a:xfrm>
        </p:spPr>
        <p:txBody>
          <a:bodyPr>
            <a:normAutofit/>
          </a:bodyPr>
          <a:lstStyle>
            <a:lvl1pPr marL="342900" indent="-342900">
              <a:buClr>
                <a:srgbClr val="93C320"/>
              </a:buClr>
              <a:buFont typeface="Wingdings" pitchFamily="2" charset="2"/>
              <a:buChar char="ü"/>
              <a:defRPr sz="2000"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DD6926-5F5D-4219-8F59-3C2489387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3683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78A3-F829-E742-866A-540630A22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1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dia Placeholder 3">
            <a:extLst>
              <a:ext uri="{FF2B5EF4-FFF2-40B4-BE49-F238E27FC236}">
                <a16:creationId xmlns:a16="http://schemas.microsoft.com/office/drawing/2014/main" id="{09FDA4F8-ABB1-3041-89EB-B04EC797DAFF}"/>
              </a:ext>
            </a:extLst>
          </p:cNvPr>
          <p:cNvSpPr>
            <a:spLocks noGrp="1" noChangeAspect="1"/>
          </p:cNvSpPr>
          <p:nvPr>
            <p:ph type="media" sz="quarter" idx="10"/>
          </p:nvPr>
        </p:nvSpPr>
        <p:spPr>
          <a:xfrm>
            <a:off x="593196" y="1675526"/>
            <a:ext cx="7595541" cy="34587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media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69FD3CF-D26D-DE48-B216-6F5CDBF3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54886" y="-2496469"/>
            <a:ext cx="4947941" cy="4989298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77A35E-C17E-3347-95FB-0DBDC50F0E3F}"/>
              </a:ext>
            </a:extLst>
          </p:cNvPr>
          <p:cNvSpPr/>
          <p:nvPr userDrawn="1"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F3F9D71-FF75-6747-B98F-0768AEE6685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196" y="584729"/>
            <a:ext cx="10312400" cy="998537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title goes here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870CA5-5375-4F06-8A33-4603E5858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3683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78A3-F829-E742-866A-540630A22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49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DABF20E-674B-4443-98FB-658A4A738FA8}"/>
              </a:ext>
            </a:extLst>
          </p:cNvPr>
          <p:cNvSpPr/>
          <p:nvPr userDrawn="1"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77698E1-F1BE-2A46-9FDB-D6AFDF26ED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82669" y="-4683724"/>
            <a:ext cx="6181747" cy="6181747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382746B-DD9A-7E45-8AA4-6881844B9A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3196" y="584729"/>
            <a:ext cx="10312400" cy="998537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title goes here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A944B50-AACC-4CFF-8E68-D42185819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3683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78A3-F829-E742-866A-540630A223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578FEA5-DD77-46E2-B430-8E25959A0C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25" y="1651000"/>
            <a:ext cx="10312400" cy="3581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202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874153E-43D4-E04A-B389-5661BA0FDF6C}"/>
              </a:ext>
            </a:extLst>
          </p:cNvPr>
          <p:cNvSpPr/>
          <p:nvPr userDrawn="1"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F7265DC-CEEB-894E-B27E-1232069239D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847748935"/>
              </p:ext>
            </p:extLst>
          </p:nvPr>
        </p:nvGraphicFramePr>
        <p:xfrm>
          <a:off x="5336253" y="580169"/>
          <a:ext cx="7791919" cy="519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05AC240B-4B06-9042-B665-A857F4156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4353" y="5646045"/>
            <a:ext cx="4594279" cy="4594279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D3C8431-A7CA-0942-ABEC-4890CFA747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3196" y="584729"/>
            <a:ext cx="6078537" cy="998537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Main title goes here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EF8B8E52-7E4E-634C-9D4E-808E1D797E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25" y="1651000"/>
            <a:ext cx="6078008" cy="3581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1D2A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Second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FA3F946-4BF7-4FA4-81F6-476A5D549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3683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78A3-F829-E742-866A-540630A22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0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8D2AC4-8874-294A-81A8-A92A267D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B5C8A-B834-2743-9BA7-8B50715BD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52092-03A2-2744-BAAF-8B7A44C48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75FFA-9F8E-2F4A-A75D-F9CECBF05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E9A8B-1FD2-C84A-A4D5-8B8864C37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E78A3-F829-E742-866A-540630A223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79A6959-6324-174B-9B39-E5D16F3B2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14497" y="5281202"/>
            <a:ext cx="3351716" cy="3351716"/>
          </a:xfrm>
          <a:prstGeom prst="ellipse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1D2CA3D-87D4-B74C-A7BD-1646D1F76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29126" y="5281202"/>
            <a:ext cx="3351716" cy="33517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50897C-237F-AA43-A7C1-469A0463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24909" y="5906224"/>
            <a:ext cx="1784742" cy="55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57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3" r:id="rId2"/>
    <p:sldLayoutId id="2147483653" r:id="rId3"/>
    <p:sldLayoutId id="2147483651" r:id="rId4"/>
    <p:sldLayoutId id="2147483652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598C46-36D0-4A9B-A8BD-3EE104D5E5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081" y="194430"/>
            <a:ext cx="10312400" cy="998537"/>
          </a:xfrm>
        </p:spPr>
        <p:txBody>
          <a:bodyPr>
            <a:normAutofit fontScale="92500"/>
          </a:bodyPr>
          <a:lstStyle/>
          <a:p>
            <a:r>
              <a:rPr lang="en-GB" dirty="0"/>
              <a:t>Deprivation &amp; Wider Determinants of Health</a:t>
            </a:r>
          </a:p>
        </p:txBody>
      </p:sp>
      <p:pic>
        <p:nvPicPr>
          <p:cNvPr id="7" name="Content Placeholder 6" descr="Map showing the 42 communities across Norfolk and Waveney where some or all of the population live in  the 20% most deprived areas in England. The darker shade is the most deprived 10%, the lighter shade the most deprived 20%&#10;&#10;Description automatically generated">
            <a:extLst>
              <a:ext uri="{FF2B5EF4-FFF2-40B4-BE49-F238E27FC236}">
                <a16:creationId xmlns:a16="http://schemas.microsoft.com/office/drawing/2014/main" id="{96FCBAA2-86DC-4B0E-84A0-D2E26167F74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7" y="836968"/>
            <a:ext cx="6765925" cy="4724400"/>
          </a:xfrm>
        </p:spPr>
      </p:pic>
      <p:graphicFrame>
        <p:nvGraphicFramePr>
          <p:cNvPr id="8" name="Table 7" descr="Table showing counts of population in each Norfolk district in the most deprived 20% of areas in England">
            <a:extLst>
              <a:ext uri="{FF2B5EF4-FFF2-40B4-BE49-F238E27FC236}">
                <a16:creationId xmlns:a16="http://schemas.microsoft.com/office/drawing/2014/main" id="{2BF25A2E-EDF8-43CC-9E13-535B26722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087283"/>
              </p:ext>
            </p:extLst>
          </p:nvPr>
        </p:nvGraphicFramePr>
        <p:xfrm>
          <a:off x="7149734" y="840948"/>
          <a:ext cx="4659085" cy="249008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37212">
                  <a:extLst>
                    <a:ext uri="{9D8B030D-6E8A-4147-A177-3AD203B41FA5}">
                      <a16:colId xmlns:a16="http://schemas.microsoft.com/office/drawing/2014/main" val="3358716417"/>
                    </a:ext>
                  </a:extLst>
                </a:gridCol>
                <a:gridCol w="687977">
                  <a:extLst>
                    <a:ext uri="{9D8B030D-6E8A-4147-A177-3AD203B41FA5}">
                      <a16:colId xmlns:a16="http://schemas.microsoft.com/office/drawing/2014/main" val="4006440115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399277520"/>
                    </a:ext>
                  </a:extLst>
                </a:gridCol>
                <a:gridCol w="756129">
                  <a:extLst>
                    <a:ext uri="{9D8B030D-6E8A-4147-A177-3AD203B41FA5}">
                      <a16:colId xmlns:a16="http://schemas.microsoft.com/office/drawing/2014/main" val="3167495092"/>
                    </a:ext>
                  </a:extLst>
                </a:gridCol>
                <a:gridCol w="881081">
                  <a:extLst>
                    <a:ext uri="{9D8B030D-6E8A-4147-A177-3AD203B41FA5}">
                      <a16:colId xmlns:a16="http://schemas.microsoft.com/office/drawing/2014/main" val="423273416"/>
                    </a:ext>
                  </a:extLst>
                </a:gridCol>
              </a:tblGrid>
              <a:tr h="52989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District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Most deprived decile 1</a:t>
                      </a:r>
                      <a:br>
                        <a:rPr lang="en-GB" sz="1100" b="1" u="none" strike="noStrike">
                          <a:effectLst/>
                        </a:rPr>
                      </a:br>
                      <a:r>
                        <a:rPr lang="en-GB" sz="1100" b="1" u="none" strike="noStrike">
                          <a:effectLst/>
                        </a:rPr>
                        <a:t>Core 20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Most deprived decile 2</a:t>
                      </a:r>
                      <a:br>
                        <a:rPr lang="en-GB" sz="1100" b="1" u="none" strike="noStrike">
                          <a:effectLst/>
                        </a:rPr>
                      </a:br>
                      <a:r>
                        <a:rPr lang="en-GB" sz="1100" b="1" u="none" strike="noStrike">
                          <a:effectLst/>
                        </a:rPr>
                        <a:t>Core 20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Other deciles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Core 20 Population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762588"/>
                  </a:ext>
                </a:extLst>
              </a:tr>
              <a:tr h="136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Breckland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12,300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781699"/>
                  </a:ext>
                </a:extLst>
              </a:tr>
              <a:tr h="136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Broadland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131,900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668311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Great Yarmouth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26,900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12,800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101497"/>
                  </a:ext>
                </a:extLst>
              </a:tr>
              <a:tr h="21496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KLWN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12,100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11,200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127,900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559034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North Norfolk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2,800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633713"/>
                  </a:ext>
                </a:extLst>
              </a:tr>
              <a:tr h="136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Norwich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27,400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28,100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2357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South Norfolk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143,100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824560"/>
                  </a:ext>
                </a:extLst>
              </a:tr>
              <a:tr h="2062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Waveney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11,800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549142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Norfolk and Waveney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84,900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78,900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868,800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163,800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620853"/>
                  </a:ext>
                </a:extLst>
              </a:tr>
              <a:tr h="136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England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5,603,900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5,697,200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45,249,000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11,301,100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052548"/>
                  </a:ext>
                </a:extLst>
              </a:tr>
            </a:tbl>
          </a:graphicData>
        </a:graphic>
      </p:graphicFrame>
      <p:graphicFrame>
        <p:nvGraphicFramePr>
          <p:cNvPr id="9" name="Table 8" descr="Table showing % of population in each Norfolk district in the most deprived 20% of areas in England">
            <a:extLst>
              <a:ext uri="{FF2B5EF4-FFF2-40B4-BE49-F238E27FC236}">
                <a16:creationId xmlns:a16="http://schemas.microsoft.com/office/drawing/2014/main" id="{45EA0EB6-9F67-4654-BF2C-863D39C76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128905"/>
              </p:ext>
            </p:extLst>
          </p:nvPr>
        </p:nvGraphicFramePr>
        <p:xfrm>
          <a:off x="7149733" y="3610063"/>
          <a:ext cx="4659085" cy="245778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37212">
                  <a:extLst>
                    <a:ext uri="{9D8B030D-6E8A-4147-A177-3AD203B41FA5}">
                      <a16:colId xmlns:a16="http://schemas.microsoft.com/office/drawing/2014/main" val="3358716417"/>
                    </a:ext>
                  </a:extLst>
                </a:gridCol>
                <a:gridCol w="687977">
                  <a:extLst>
                    <a:ext uri="{9D8B030D-6E8A-4147-A177-3AD203B41FA5}">
                      <a16:colId xmlns:a16="http://schemas.microsoft.com/office/drawing/2014/main" val="4006440115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399277520"/>
                    </a:ext>
                  </a:extLst>
                </a:gridCol>
                <a:gridCol w="756129">
                  <a:extLst>
                    <a:ext uri="{9D8B030D-6E8A-4147-A177-3AD203B41FA5}">
                      <a16:colId xmlns:a16="http://schemas.microsoft.com/office/drawing/2014/main" val="3167495092"/>
                    </a:ext>
                  </a:extLst>
                </a:gridCol>
                <a:gridCol w="881081">
                  <a:extLst>
                    <a:ext uri="{9D8B030D-6E8A-4147-A177-3AD203B41FA5}">
                      <a16:colId xmlns:a16="http://schemas.microsoft.com/office/drawing/2014/main" val="423273416"/>
                    </a:ext>
                  </a:extLst>
                </a:gridCol>
              </a:tblGrid>
              <a:tr h="52989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District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Most deprived decile 1</a:t>
                      </a:r>
                      <a:br>
                        <a:rPr lang="en-GB" sz="1100" b="1" u="none" strike="noStrike">
                          <a:effectLst/>
                        </a:rPr>
                      </a:br>
                      <a:r>
                        <a:rPr lang="en-GB" sz="1100" b="1" u="none" strike="noStrike">
                          <a:effectLst/>
                        </a:rPr>
                        <a:t>Core 20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Most deprived decile 2</a:t>
                      </a:r>
                      <a:br>
                        <a:rPr lang="en-GB" sz="1100" b="1" u="none" strike="noStrike">
                          <a:effectLst/>
                        </a:rPr>
                      </a:br>
                      <a:r>
                        <a:rPr lang="en-GB" sz="1100" b="1" u="none" strike="noStrike">
                          <a:effectLst/>
                        </a:rPr>
                        <a:t>Core 20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Other deciles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</a:rPr>
                        <a:t>Core 20 Population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762588"/>
                  </a:ext>
                </a:extLst>
              </a:tr>
              <a:tr h="136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Breckland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781699"/>
                  </a:ext>
                </a:extLst>
              </a:tr>
              <a:tr h="136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Broadland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668311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Great Yarmouth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27.1%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12.9%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101497"/>
                  </a:ext>
                </a:extLst>
              </a:tr>
              <a:tr h="21496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KLWN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559034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North Norfolk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633713"/>
                  </a:ext>
                </a:extLst>
              </a:tr>
              <a:tr h="136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Norwich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19.7%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235713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South Norfolk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824560"/>
                  </a:ext>
                </a:extLst>
              </a:tr>
              <a:tr h="136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Waveney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13.5%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549142"/>
                  </a:ext>
                </a:extLst>
              </a:tr>
              <a:tr h="144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Norfolk and Waveney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8.2%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620853"/>
                  </a:ext>
                </a:extLst>
              </a:tr>
              <a:tr h="13620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England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9.9%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A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10.1%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1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05254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7589FB9-F249-408E-A6C4-251977813A00}"/>
              </a:ext>
            </a:extLst>
          </p:cNvPr>
          <p:cNvSpPr txBox="1"/>
          <p:nvPr/>
        </p:nvSpPr>
        <p:spPr>
          <a:xfrm>
            <a:off x="58327" y="5569161"/>
            <a:ext cx="6946986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There are 42 communities across Norfolk and Waveney where some or all the population live in the 20% most deprived areas in England. However, none of these communities are in Broadland or South Norfolk.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Approximately 40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% of the populations of Great Yarmouth and Norwich live in the most deprived 20% of areas in England compared to 16% for Norfolk and Waveney as a whole. </a:t>
            </a:r>
          </a:p>
        </p:txBody>
      </p:sp>
    </p:spTree>
    <p:extLst>
      <p:ext uri="{BB962C8B-B14F-4D97-AF65-F5344CB8AC3E}">
        <p14:creationId xmlns:p14="http://schemas.microsoft.com/office/powerpoint/2010/main" val="43431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</TotalTime>
  <Words>268</Words>
  <Application>Microsoft Office PowerPoint</Application>
  <PresentationFormat>Widescreen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Wilson, Christine</cp:lastModifiedBy>
  <cp:revision>25</cp:revision>
  <dcterms:created xsi:type="dcterms:W3CDTF">2020-09-16T10:43:56Z</dcterms:created>
  <dcterms:modified xsi:type="dcterms:W3CDTF">2022-02-25T10:14:43Z</dcterms:modified>
</cp:coreProperties>
</file>