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FF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D160D-4306-4243-BD5B-06C42E0761A3}" v="15" dt="2025-12-08T08:47:50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Blandy" userId="S::charles.blandy@norfolk.gov.uk::f9b10249-1a0a-4643-9651-e792cd8d5f53" providerId="AD" clId="Web-{511AD0B8-02E7-E8C5-F6B0-233FCDBB5E76}"/>
    <pc:docChg chg="modSld">
      <pc:chgData name="Charles Blandy" userId="S::charles.blandy@norfolk.gov.uk::f9b10249-1a0a-4643-9651-e792cd8d5f53" providerId="AD" clId="Web-{511AD0B8-02E7-E8C5-F6B0-233FCDBB5E76}" dt="2025-11-24T14:34:15.585" v="5" actId="20577"/>
      <pc:docMkLst>
        <pc:docMk/>
      </pc:docMkLst>
      <pc:sldChg chg="modSp">
        <pc:chgData name="Charles Blandy" userId="S::charles.blandy@norfolk.gov.uk::f9b10249-1a0a-4643-9651-e792cd8d5f53" providerId="AD" clId="Web-{511AD0B8-02E7-E8C5-F6B0-233FCDBB5E76}" dt="2025-11-24T14:34:15.585" v="5" actId="20577"/>
        <pc:sldMkLst>
          <pc:docMk/>
          <pc:sldMk cId="3298343508" sldId="257"/>
        </pc:sldMkLst>
        <pc:spChg chg="mod">
          <ac:chgData name="Charles Blandy" userId="S::charles.blandy@norfolk.gov.uk::f9b10249-1a0a-4643-9651-e792cd8d5f53" providerId="AD" clId="Web-{511AD0B8-02E7-E8C5-F6B0-233FCDBB5E76}" dt="2025-11-24T14:34:15.585" v="5" actId="20577"/>
          <ac:spMkLst>
            <pc:docMk/>
            <pc:sldMk cId="3298343508" sldId="257"/>
            <ac:spMk id="8" creationId="{F80041E7-AEE7-4AF5-285F-9BE8A59E449F}"/>
          </ac:spMkLst>
        </pc:spChg>
      </pc:sldChg>
    </pc:docChg>
  </pc:docChgLst>
  <pc:docChgLst>
    <pc:chgData name="Joshua Robotham" userId="f12e52a1-d5ce-43fc-9f6d-4f1f81854f0f" providerId="ADAL" clId="{5B61F044-1A66-400A-ADF1-32EA53EE2848}"/>
    <pc:docChg chg="custSel modSld">
      <pc:chgData name="Joshua Robotham" userId="f12e52a1-d5ce-43fc-9f6d-4f1f81854f0f" providerId="ADAL" clId="{5B61F044-1A66-400A-ADF1-32EA53EE2848}" dt="2025-11-06T09:07:37.174" v="45" actId="20577"/>
      <pc:docMkLst>
        <pc:docMk/>
      </pc:docMkLst>
      <pc:sldChg chg="modSp mod">
        <pc:chgData name="Joshua Robotham" userId="f12e52a1-d5ce-43fc-9f6d-4f1f81854f0f" providerId="ADAL" clId="{5B61F044-1A66-400A-ADF1-32EA53EE2848}" dt="2025-11-06T09:07:37.174" v="45" actId="20577"/>
        <pc:sldMkLst>
          <pc:docMk/>
          <pc:sldMk cId="3298343508" sldId="257"/>
        </pc:sldMkLst>
      </pc:sldChg>
    </pc:docChg>
  </pc:docChgLst>
  <pc:docChgLst>
    <pc:chgData name="Charles Blandy" userId="f9b10249-1a0a-4643-9651-e792cd8d5f53" providerId="ADAL" clId="{1033E497-5D97-4513-9A79-02EF6F028026}"/>
    <pc:docChg chg="undo redo custSel addSld modSld">
      <pc:chgData name="Charles Blandy" userId="f9b10249-1a0a-4643-9651-e792cd8d5f53" providerId="ADAL" clId="{1033E497-5D97-4513-9A79-02EF6F028026}" dt="2025-12-08T08:47:52.960" v="1028" actId="14100"/>
      <pc:docMkLst>
        <pc:docMk/>
      </pc:docMkLst>
      <pc:sldChg chg="addSp delSp modSp mod">
        <pc:chgData name="Charles Blandy" userId="f9b10249-1a0a-4643-9651-e792cd8d5f53" providerId="ADAL" clId="{1033E497-5D97-4513-9A79-02EF6F028026}" dt="2025-12-08T08:46:41.075" v="1012" actId="14100"/>
        <pc:sldMkLst>
          <pc:docMk/>
          <pc:sldMk cId="3298343508" sldId="257"/>
        </pc:sldMkLst>
        <pc:spChg chg="add mod">
          <ac:chgData name="Charles Blandy" userId="f9b10249-1a0a-4643-9651-e792cd8d5f53" providerId="ADAL" clId="{1033E497-5D97-4513-9A79-02EF6F028026}" dt="2025-11-18T14:50:52.794" v="829" actId="20577"/>
          <ac:spMkLst>
            <pc:docMk/>
            <pc:sldMk cId="3298343508" sldId="257"/>
            <ac:spMk id="2" creationId="{A08ADD35-ADEC-3624-BA7D-D219572605F0}"/>
          </ac:spMkLst>
        </pc:spChg>
        <pc:spChg chg="mod">
          <ac:chgData name="Charles Blandy" userId="f9b10249-1a0a-4643-9651-e792cd8d5f53" providerId="ADAL" clId="{1033E497-5D97-4513-9A79-02EF6F028026}" dt="2025-11-25T10:08:45.204" v="858" actId="20577"/>
          <ac:spMkLst>
            <pc:docMk/>
            <pc:sldMk cId="3298343508" sldId="257"/>
            <ac:spMk id="8" creationId="{F80041E7-AEE7-4AF5-285F-9BE8A59E449F}"/>
          </ac:spMkLst>
        </pc:spChg>
        <pc:graphicFrameChg chg="add">
          <ac:chgData name="Charles Blandy" userId="f9b10249-1a0a-4643-9651-e792cd8d5f53" providerId="ADAL" clId="{1033E497-5D97-4513-9A79-02EF6F028026}" dt="2025-12-08T08:46:03.866" v="1004"/>
          <ac:graphicFrameMkLst>
            <pc:docMk/>
            <pc:sldMk cId="3298343508" sldId="257"/>
            <ac:graphicFrameMk id="3" creationId="{5B0C1F9C-2C43-C3DE-EC80-AAD9AF3A4D5F}"/>
          </ac:graphicFrameMkLst>
        </pc:graphicFrameChg>
        <pc:graphicFrameChg chg="mod modGraphic">
          <ac:chgData name="Charles Blandy" userId="f9b10249-1a0a-4643-9651-e792cd8d5f53" providerId="ADAL" clId="{1033E497-5D97-4513-9A79-02EF6F028026}" dt="2025-12-08T08:46:22.469" v="1007" actId="14100"/>
          <ac:graphicFrameMkLst>
            <pc:docMk/>
            <pc:sldMk cId="3298343508" sldId="257"/>
            <ac:graphicFrameMk id="4" creationId="{A698DD6A-BDC6-6E5B-CFF0-ED1167590E6B}"/>
          </ac:graphicFrameMkLst>
        </pc:graphicFrameChg>
        <pc:graphicFrameChg chg="mod modGraphic">
          <ac:chgData name="Charles Blandy" userId="f9b10249-1a0a-4643-9651-e792cd8d5f53" providerId="ADAL" clId="{1033E497-5D97-4513-9A79-02EF6F028026}" dt="2025-12-08T08:46:41.075" v="1012" actId="14100"/>
          <ac:graphicFrameMkLst>
            <pc:docMk/>
            <pc:sldMk cId="3298343508" sldId="257"/>
            <ac:graphicFrameMk id="5" creationId="{E4689E6D-3C17-D80C-853C-44C6E811476C}"/>
          </ac:graphicFrameMkLst>
        </pc:graphicFrameChg>
        <pc:picChg chg="add mod">
          <ac:chgData name="Charles Blandy" userId="f9b10249-1a0a-4643-9651-e792cd8d5f53" providerId="ADAL" clId="{1033E497-5D97-4513-9A79-02EF6F028026}" dt="2025-11-25T09:53:26.507" v="856" actId="1076"/>
          <ac:picMkLst>
            <pc:docMk/>
            <pc:sldMk cId="3298343508" sldId="257"/>
            <ac:picMk id="6" creationId="{1B4A2B75-3C53-E99F-9FB0-A65D90D36BD2}"/>
          </ac:picMkLst>
        </pc:picChg>
      </pc:sldChg>
      <pc:sldChg chg="addSp delSp modSp new mod">
        <pc:chgData name="Charles Blandy" userId="f9b10249-1a0a-4643-9651-e792cd8d5f53" providerId="ADAL" clId="{1033E497-5D97-4513-9A79-02EF6F028026}" dt="2025-12-08T08:47:15.247" v="1020" actId="14100"/>
        <pc:sldMkLst>
          <pc:docMk/>
          <pc:sldMk cId="1608976809" sldId="258"/>
        </pc:sldMkLst>
        <pc:spChg chg="add mod">
          <ac:chgData name="Charles Blandy" userId="f9b10249-1a0a-4643-9651-e792cd8d5f53" providerId="ADAL" clId="{1033E497-5D97-4513-9A79-02EF6F028026}" dt="2025-11-18T14:50:57.136" v="831" actId="20577"/>
          <ac:spMkLst>
            <pc:docMk/>
            <pc:sldMk cId="1608976809" sldId="258"/>
            <ac:spMk id="2" creationId="{2520CAF0-F9A9-9C02-118F-174949CB0B97}"/>
          </ac:spMkLst>
        </pc:spChg>
        <pc:spChg chg="add mod">
          <ac:chgData name="Charles Blandy" userId="f9b10249-1a0a-4643-9651-e792cd8d5f53" providerId="ADAL" clId="{1033E497-5D97-4513-9A79-02EF6F028026}" dt="2025-11-17T15:46:25.551" v="64" actId="1076"/>
          <ac:spMkLst>
            <pc:docMk/>
            <pc:sldMk cId="1608976809" sldId="258"/>
            <ac:spMk id="5" creationId="{10857747-8ECD-E197-EA54-AFEDBBEB1F62}"/>
          </ac:spMkLst>
        </pc:spChg>
        <pc:spChg chg="add mod">
          <ac:chgData name="Charles Blandy" userId="f9b10249-1a0a-4643-9651-e792cd8d5f53" providerId="ADAL" clId="{1033E497-5D97-4513-9A79-02EF6F028026}" dt="2025-11-18T10:29:16.296" v="704" actId="207"/>
          <ac:spMkLst>
            <pc:docMk/>
            <pc:sldMk cId="1608976809" sldId="258"/>
            <ac:spMk id="8" creationId="{E449B7A8-C6C7-9748-2E51-B4E9F973F28D}"/>
          </ac:spMkLst>
        </pc:spChg>
        <pc:graphicFrameChg chg="add mod modGraphic">
          <ac:chgData name="Charles Blandy" userId="f9b10249-1a0a-4643-9651-e792cd8d5f53" providerId="ADAL" clId="{1033E497-5D97-4513-9A79-02EF6F028026}" dt="2025-12-08T08:47:00.097" v="1016" actId="14100"/>
          <ac:graphicFrameMkLst>
            <pc:docMk/>
            <pc:sldMk cId="1608976809" sldId="258"/>
            <ac:graphicFrameMk id="9" creationId="{46AB26D6-5209-F31A-EC87-ACA3447CC8D7}"/>
          </ac:graphicFrameMkLst>
        </pc:graphicFrameChg>
        <pc:graphicFrameChg chg="add mod modGraphic">
          <ac:chgData name="Charles Blandy" userId="f9b10249-1a0a-4643-9651-e792cd8d5f53" providerId="ADAL" clId="{1033E497-5D97-4513-9A79-02EF6F028026}" dt="2025-12-08T08:47:15.247" v="1020" actId="14100"/>
          <ac:graphicFrameMkLst>
            <pc:docMk/>
            <pc:sldMk cId="1608976809" sldId="258"/>
            <ac:graphicFrameMk id="10" creationId="{22B06ADC-C2B1-C6B4-F0FB-76906462666B}"/>
          </ac:graphicFrameMkLst>
        </pc:graphicFrameChg>
        <pc:picChg chg="add mod">
          <ac:chgData name="Charles Blandy" userId="f9b10249-1a0a-4643-9651-e792cd8d5f53" providerId="ADAL" clId="{1033E497-5D97-4513-9A79-02EF6F028026}" dt="2025-11-17T15:51:00.307" v="145" actId="14100"/>
          <ac:picMkLst>
            <pc:docMk/>
            <pc:sldMk cId="1608976809" sldId="258"/>
            <ac:picMk id="7" creationId="{048F400D-8A4E-DD88-8678-A774C3ADADC5}"/>
          </ac:picMkLst>
        </pc:picChg>
      </pc:sldChg>
      <pc:sldChg chg="addSp delSp modSp add mod">
        <pc:chgData name="Charles Blandy" userId="f9b10249-1a0a-4643-9651-e792cd8d5f53" providerId="ADAL" clId="{1033E497-5D97-4513-9A79-02EF6F028026}" dt="2025-12-08T08:47:52.960" v="1028" actId="14100"/>
        <pc:sldMkLst>
          <pc:docMk/>
          <pc:sldMk cId="2446970354" sldId="259"/>
        </pc:sldMkLst>
        <pc:spChg chg="mod">
          <ac:chgData name="Charles Blandy" userId="f9b10249-1a0a-4643-9651-e792cd8d5f53" providerId="ADAL" clId="{1033E497-5D97-4513-9A79-02EF6F028026}" dt="2025-12-01T13:39:22.714" v="898" actId="20577"/>
          <ac:spMkLst>
            <pc:docMk/>
            <pc:sldMk cId="2446970354" sldId="259"/>
            <ac:spMk id="2" creationId="{D1028E5D-026C-10B2-3848-486D7E83AF3B}"/>
          </ac:spMkLst>
        </pc:spChg>
        <pc:spChg chg="mod">
          <ac:chgData name="Charles Blandy" userId="f9b10249-1a0a-4643-9651-e792cd8d5f53" providerId="ADAL" clId="{1033E497-5D97-4513-9A79-02EF6F028026}" dt="2025-12-01T12:13:29.057" v="868" actId="20577"/>
          <ac:spMkLst>
            <pc:docMk/>
            <pc:sldMk cId="2446970354" sldId="259"/>
            <ac:spMk id="5" creationId="{E4C3218A-FFCA-42A1-0544-AF5E68E98893}"/>
          </ac:spMkLst>
        </pc:spChg>
        <pc:spChg chg="mod">
          <ac:chgData name="Charles Blandy" userId="f9b10249-1a0a-4643-9651-e792cd8d5f53" providerId="ADAL" clId="{1033E497-5D97-4513-9A79-02EF6F028026}" dt="2025-12-01T16:48:57.856" v="1002" actId="20577"/>
          <ac:spMkLst>
            <pc:docMk/>
            <pc:sldMk cId="2446970354" sldId="259"/>
            <ac:spMk id="8" creationId="{B560EBDB-3A10-84CB-D5E6-FC6EDBAF8694}"/>
          </ac:spMkLst>
        </pc:spChg>
        <pc:graphicFrameChg chg="mod modGraphic">
          <ac:chgData name="Charles Blandy" userId="f9b10249-1a0a-4643-9651-e792cd8d5f53" providerId="ADAL" clId="{1033E497-5D97-4513-9A79-02EF6F028026}" dt="2025-12-08T08:47:37.727" v="1024" actId="14100"/>
          <ac:graphicFrameMkLst>
            <pc:docMk/>
            <pc:sldMk cId="2446970354" sldId="259"/>
            <ac:graphicFrameMk id="9" creationId="{05713C1B-5978-6254-F04D-173EAFC77EED}"/>
          </ac:graphicFrameMkLst>
        </pc:graphicFrameChg>
        <pc:graphicFrameChg chg="mod modGraphic">
          <ac:chgData name="Charles Blandy" userId="f9b10249-1a0a-4643-9651-e792cd8d5f53" providerId="ADAL" clId="{1033E497-5D97-4513-9A79-02EF6F028026}" dt="2025-12-08T08:47:52.960" v="1028" actId="14100"/>
          <ac:graphicFrameMkLst>
            <pc:docMk/>
            <pc:sldMk cId="2446970354" sldId="259"/>
            <ac:graphicFrameMk id="10" creationId="{837516E0-4D4C-EDED-C5DC-70CAEE3E5C86}"/>
          </ac:graphicFrameMkLst>
        </pc:graphicFrameChg>
        <pc:picChg chg="add mod">
          <ac:chgData name="Charles Blandy" userId="f9b10249-1a0a-4643-9651-e792cd8d5f53" providerId="ADAL" clId="{1033E497-5D97-4513-9A79-02EF6F028026}" dt="2025-12-01T16:34:41.687" v="991" actId="14100"/>
          <ac:picMkLst>
            <pc:docMk/>
            <pc:sldMk cId="2446970354" sldId="259"/>
            <ac:picMk id="4" creationId="{6A115F2D-334D-C919-E76F-9CF3091B838D}"/>
          </ac:picMkLst>
        </pc:picChg>
      </pc:sldChg>
    </pc:docChg>
  </pc:docChgLst>
  <pc:docChgLst>
    <pc:chgData name="Charles Blandy" userId="S::charles.blandy@norfolk.gov.uk::f9b10249-1a0a-4643-9651-e792cd8d5f53" providerId="AD" clId="Web-{C038F5A5-2864-143F-DF8C-EC06593ED32C}"/>
    <pc:docChg chg="modSld">
      <pc:chgData name="Charles Blandy" userId="S::charles.blandy@norfolk.gov.uk::f9b10249-1a0a-4643-9651-e792cd8d5f53" providerId="AD" clId="Web-{C038F5A5-2864-143F-DF8C-EC06593ED32C}" dt="2025-11-18T11:18:10.034" v="15" actId="14100"/>
      <pc:docMkLst>
        <pc:docMk/>
      </pc:docMkLst>
      <pc:sldChg chg="modSp">
        <pc:chgData name="Charles Blandy" userId="S::charles.blandy@norfolk.gov.uk::f9b10249-1a0a-4643-9651-e792cd8d5f53" providerId="AD" clId="Web-{C038F5A5-2864-143F-DF8C-EC06593ED32C}" dt="2025-11-18T11:17:59.718" v="6" actId="14100"/>
        <pc:sldMkLst>
          <pc:docMk/>
          <pc:sldMk cId="3298343508" sldId="257"/>
        </pc:sldMkLst>
        <pc:spChg chg="mod">
          <ac:chgData name="Charles Blandy" userId="S::charles.blandy@norfolk.gov.uk::f9b10249-1a0a-4643-9651-e792cd8d5f53" providerId="AD" clId="Web-{C038F5A5-2864-143F-DF8C-EC06593ED32C}" dt="2025-11-18T11:17:59.718" v="6" actId="14100"/>
          <ac:spMkLst>
            <pc:docMk/>
            <pc:sldMk cId="3298343508" sldId="257"/>
            <ac:spMk id="2" creationId="{A08ADD35-ADEC-3624-BA7D-D219572605F0}"/>
          </ac:spMkLst>
        </pc:spChg>
      </pc:sldChg>
      <pc:sldChg chg="modSp">
        <pc:chgData name="Charles Blandy" userId="S::charles.blandy@norfolk.gov.uk::f9b10249-1a0a-4643-9651-e792cd8d5f53" providerId="AD" clId="Web-{C038F5A5-2864-143F-DF8C-EC06593ED32C}" dt="2025-11-18T11:18:10.034" v="15" actId="14100"/>
        <pc:sldMkLst>
          <pc:docMk/>
          <pc:sldMk cId="1608976809" sldId="258"/>
        </pc:sldMkLst>
        <pc:spChg chg="mod">
          <ac:chgData name="Charles Blandy" userId="S::charles.blandy@norfolk.gov.uk::f9b10249-1a0a-4643-9651-e792cd8d5f53" providerId="AD" clId="Web-{C038F5A5-2864-143F-DF8C-EC06593ED32C}" dt="2025-11-18T11:18:10.034" v="15" actId="14100"/>
          <ac:spMkLst>
            <pc:docMk/>
            <pc:sldMk cId="1608976809" sldId="258"/>
            <ac:spMk id="2" creationId="{2520CAF0-F9A9-9C02-118F-174949CB0B97}"/>
          </ac:spMkLst>
        </pc:spChg>
      </pc:sldChg>
    </pc:docChg>
  </pc:docChgLst>
  <pc:docChgLst>
    <pc:chgData name="Charles Blandy" userId="S::charles.blandy@norfolk.gov.uk::f9b10249-1a0a-4643-9651-e792cd8d5f53" providerId="AD" clId="Web-{F2416081-3F38-A5CF-51D7-118A3BC7850B}"/>
    <pc:docChg chg="modSld">
      <pc:chgData name="Charles Blandy" userId="S::charles.blandy@norfolk.gov.uk::f9b10249-1a0a-4643-9651-e792cd8d5f53" providerId="AD" clId="Web-{F2416081-3F38-A5CF-51D7-118A3BC7850B}" dt="2025-11-18T15:48:23.104" v="1"/>
      <pc:docMkLst>
        <pc:docMk/>
      </pc:docMkLst>
      <pc:sldChg chg="modSp">
        <pc:chgData name="Charles Blandy" userId="S::charles.blandy@norfolk.gov.uk::f9b10249-1a0a-4643-9651-e792cd8d5f53" providerId="AD" clId="Web-{F2416081-3F38-A5CF-51D7-118A3BC7850B}" dt="2025-11-18T15:48:23.104" v="1"/>
        <pc:sldMkLst>
          <pc:docMk/>
          <pc:sldMk cId="3298343508" sldId="257"/>
        </pc:sldMkLst>
        <pc:graphicFrameChg chg="modGraphic">
          <ac:chgData name="Charles Blandy" userId="S::charles.blandy@norfolk.gov.uk::f9b10249-1a0a-4643-9651-e792cd8d5f53" providerId="AD" clId="Web-{F2416081-3F38-A5CF-51D7-118A3BC7850B}" dt="2025-11-18T15:48:23.104" v="1"/>
          <ac:graphicFrameMkLst>
            <pc:docMk/>
            <pc:sldMk cId="3298343508" sldId="257"/>
            <ac:graphicFrameMk id="4" creationId="{A698DD6A-BDC6-6E5B-CFF0-ED1167590E6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B1E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62-0B41-8F63-C0DE3E0E5F07}"/>
              </c:ext>
            </c:extLst>
          </c:dPt>
          <c:dPt>
            <c:idx val="1"/>
            <c:bubble3D val="0"/>
            <c:spPr>
              <a:solidFill>
                <a:srgbClr val="F266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62-0B41-8F63-C0DE3E0E5F07}"/>
              </c:ext>
            </c:extLst>
          </c:dPt>
          <c:dPt>
            <c:idx val="2"/>
            <c:bubble3D val="0"/>
            <c:spPr>
              <a:solidFill>
                <a:srgbClr val="0092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62-0B41-8F63-C0DE3E0E5F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62-0B41-8F63-C0DE3E0E5F0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62-0B41-8F63-C0DE3E0E5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B1E5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E-A14E-9CB0-3C5889EE19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2663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E-A14E-9CB0-3C5889EE19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929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3E-A14E-9CB0-3C5889EE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113440"/>
        <c:axId val="515111472"/>
      </c:barChart>
      <c:catAx>
        <c:axId val="5151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11472"/>
        <c:crosses val="autoZero"/>
        <c:auto val="1"/>
        <c:lblAlgn val="ctr"/>
        <c:lblOffset val="100"/>
        <c:noMultiLvlLbl val="0"/>
      </c:catAx>
      <c:valAx>
        <c:axId val="51511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1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1D2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C2B01F2-4660-6842-AADA-25706914EFB4}"/>
              </a:ext>
            </a:extLst>
          </p:cNvPr>
          <p:cNvSpPr txBox="1"/>
          <p:nvPr userDrawn="1"/>
        </p:nvSpPr>
        <p:spPr>
          <a:xfrm>
            <a:off x="616959" y="572549"/>
            <a:ext cx="5057795" cy="31393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E5B43DA-4C27-C24C-B28C-259AF2185C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59" y="750493"/>
            <a:ext cx="5182708" cy="237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Main title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7F0D6D6-5918-F349-B8B3-FE16E45BC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959" y="3394604"/>
            <a:ext cx="5218227" cy="2260600"/>
          </a:xfrm>
        </p:spPr>
        <p:txBody>
          <a:bodyPr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 title here</a:t>
            </a:r>
          </a:p>
        </p:txBody>
      </p:sp>
      <p:sp>
        <p:nvSpPr>
          <p:cNvPr id="6" name="Picture Placeholder 25">
            <a:extLst>
              <a:ext uri="{FF2B5EF4-FFF2-40B4-BE49-F238E27FC236}">
                <a16:creationId xmlns:a16="http://schemas.microsoft.com/office/drawing/2014/main" id="{E4A23AF9-77FC-9F4E-B60B-3A5A951BD74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960099" y="-1498173"/>
            <a:ext cx="6809836" cy="6875442"/>
          </a:xfrm>
          <a:prstGeom prst="ellipse">
            <a:avLst/>
          </a:prstGeom>
          <a:solidFill>
            <a:schemeClr val="bg1">
              <a:lumMod val="65000"/>
            </a:schemeClr>
          </a:solidFill>
          <a:effectLst>
            <a:outerShdw dist="355600" dir="4080000" algn="tl" rotWithShape="0">
              <a:prstClr val="black">
                <a:alpha val="6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399127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F8F5078-F39A-524C-A02D-CD2E2B4C669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63217352"/>
              </p:ext>
            </p:extLst>
          </p:nvPr>
        </p:nvGraphicFramePr>
        <p:xfrm>
          <a:off x="2443069" y="1357390"/>
          <a:ext cx="7353623" cy="490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105E56-9D3C-4546-8FA0-C7E8F5698F95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47B1B8-9F87-0246-9CF0-AA0B16DCA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19152" y="-3885928"/>
            <a:ext cx="6181747" cy="6181747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08285D-5B1F-1740-85E0-449B6833E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8449204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title goes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84BBA1-7CAB-41BE-932B-EB90D8053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DC2B-8956-D776-E092-3B75E388D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0354F-C191-4453-BFA6-D3760268A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958C-710D-65E2-4974-3F09381C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57E2-11A2-46AE-B5C0-165897DEC15D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CAC34-7698-9BFF-F06B-10D82F7C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877D-BF76-CDAC-A01B-3672D6B3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D19C-FFD1-46B7-B6CF-AB4379119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93C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7E5C2347-4666-5946-9594-EAE37C74A7CE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960099" y="-1498173"/>
            <a:ext cx="6809836" cy="6875442"/>
          </a:xfrm>
          <a:prstGeom prst="ellipse">
            <a:avLst/>
          </a:prstGeom>
          <a:solidFill>
            <a:schemeClr val="bg1">
              <a:lumMod val="65000"/>
            </a:schemeClr>
          </a:solidFill>
          <a:effectLst>
            <a:outerShdw dist="355600" dir="4080000" algn="tl" rotWithShape="0">
              <a:prstClr val="black">
                <a:alpha val="6000"/>
              </a:prstClr>
            </a:outerShdw>
          </a:effectLst>
        </p:spPr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1AFFEFE-AC3C-164A-A261-A8A5351F2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59" y="750493"/>
            <a:ext cx="5438857" cy="237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Main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48E4D7-CA8B-F34E-AD87-74E5A642F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959" y="3394604"/>
            <a:ext cx="5438775" cy="2260600"/>
          </a:xfrm>
        </p:spPr>
        <p:txBody>
          <a:bodyPr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14778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D2E5D55-1B91-D044-80D6-EE3FAA65C505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1FE4F5-9709-7B41-84FB-95794EE95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5434" y="5646045"/>
            <a:ext cx="4594279" cy="4594279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0E1FD-65CF-1440-AC9D-4AABA26149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652463"/>
            <a:ext cx="10312400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2143F-5CE3-4642-8181-76EE5B1D0C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1651000"/>
            <a:ext cx="10312400" cy="3581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916F-5F38-43A8-94CA-24A4BF09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7819B1-B41E-7D4A-961E-A0B84C5E46BA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813149-95A4-7043-8E05-D88A64799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27383" y="-1382230"/>
            <a:ext cx="6181747" cy="6181747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823E2-FC61-4743-B16C-3CAE0D43D05D}"/>
              </a:ext>
            </a:extLst>
          </p:cNvPr>
          <p:cNvSpPr txBox="1"/>
          <p:nvPr userDrawn="1"/>
        </p:nvSpPr>
        <p:spPr>
          <a:xfrm>
            <a:off x="5561317" y="479535"/>
            <a:ext cx="3096395" cy="3081708"/>
          </a:xfrm>
          <a:prstGeom prst="ellipse">
            <a:avLst/>
          </a:prstGeom>
          <a:solidFill>
            <a:srgbClr val="1E2A5A"/>
          </a:solidFill>
          <a:effectLst>
            <a:outerShdw dist="101600" dir="2700000" sx="101000" sy="101000" algn="tl" rotWithShape="0">
              <a:prstClr val="black">
                <a:alpha val="14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4F5E3-82E5-B648-9785-748B6600EE1B}"/>
              </a:ext>
            </a:extLst>
          </p:cNvPr>
          <p:cNvSpPr txBox="1"/>
          <p:nvPr userDrawn="1"/>
        </p:nvSpPr>
        <p:spPr>
          <a:xfrm>
            <a:off x="9100572" y="2475141"/>
            <a:ext cx="2443989" cy="2483018"/>
          </a:xfrm>
          <a:prstGeom prst="ellipse">
            <a:avLst/>
          </a:prstGeom>
          <a:solidFill>
            <a:srgbClr val="009290"/>
          </a:solidFill>
          <a:effectLst>
            <a:outerShdw dist="114300" dir="2700000" sx="101000" sy="101000" algn="tl" rotWithShape="0">
              <a:prstClr val="black">
                <a:alpha val="10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AAF668-82BE-4641-A5EC-2F298E95D3FC}"/>
              </a:ext>
            </a:extLst>
          </p:cNvPr>
          <p:cNvSpPr txBox="1"/>
          <p:nvPr userDrawn="1"/>
        </p:nvSpPr>
        <p:spPr>
          <a:xfrm>
            <a:off x="6572182" y="3662959"/>
            <a:ext cx="2580965" cy="2568722"/>
          </a:xfrm>
          <a:prstGeom prst="ellipse">
            <a:avLst/>
          </a:prstGeom>
          <a:solidFill>
            <a:srgbClr val="9B1E5C"/>
          </a:solidFill>
          <a:effectLst>
            <a:outerShdw dist="215900" dir="2700000" sx="97000" sy="97000" algn="tl" rotWithShape="0">
              <a:prstClr val="black">
                <a:alpha val="24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B6209F-11EE-7C4A-A3DE-CC77F153F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1349" y="5725332"/>
            <a:ext cx="4594279" cy="4594279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5BB4167-7948-C14B-9E3A-B6D02CB84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00572" y="2475141"/>
            <a:ext cx="2443989" cy="24830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 title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3C573A-A337-2148-86DF-9737B45C9B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182" y="3659723"/>
            <a:ext cx="2580965" cy="25719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 title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FF650BD-F57E-E34D-B81A-206F86F5F7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4013" y="479533"/>
            <a:ext cx="3083699" cy="30817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 title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78EF3A3-1957-0243-AEF2-9F5C3EE7CA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4814417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title goes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EFA5F3-6697-1B45-B220-17966282D6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1925950"/>
            <a:ext cx="4813888" cy="311171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BE40CAE-5CE5-4A0D-AEAD-36F9479AA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BE7F09-DD08-5E42-A613-FAF0EAE2B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27383" y="-1382230"/>
            <a:ext cx="6181747" cy="6181747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4238A-A6FF-BD44-BF75-178052AEBDC5}"/>
              </a:ext>
            </a:extLst>
          </p:cNvPr>
          <p:cNvSpPr txBox="1"/>
          <p:nvPr userDrawn="1"/>
        </p:nvSpPr>
        <p:spPr>
          <a:xfrm>
            <a:off x="1245165" y="2035030"/>
            <a:ext cx="3286882" cy="3339371"/>
          </a:xfrm>
          <a:prstGeom prst="ellipse">
            <a:avLst/>
          </a:prstGeom>
          <a:solidFill>
            <a:srgbClr val="9B1E5C"/>
          </a:solidFill>
          <a:effectLst>
            <a:outerShdw dist="114300" dir="2700000" sx="101000" sy="101000" algn="tl" rotWithShape="0">
              <a:prstClr val="black">
                <a:alpha val="10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1A1FE-E1B4-F144-9731-2A46DEF07764}"/>
              </a:ext>
            </a:extLst>
          </p:cNvPr>
          <p:cNvSpPr txBox="1"/>
          <p:nvPr userDrawn="1"/>
        </p:nvSpPr>
        <p:spPr>
          <a:xfrm>
            <a:off x="5391213" y="736028"/>
            <a:ext cx="2580965" cy="2568722"/>
          </a:xfrm>
          <a:prstGeom prst="ellipse">
            <a:avLst/>
          </a:prstGeom>
          <a:solidFill>
            <a:srgbClr val="9B1E5C"/>
          </a:solidFill>
          <a:effectLst>
            <a:outerShdw dist="215900" dir="2700000" sx="97000" sy="97000" algn="tl" rotWithShape="0">
              <a:prstClr val="black">
                <a:alpha val="24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D5F75-649D-7C43-B1AB-FA2C5244873A}"/>
              </a:ext>
            </a:extLst>
          </p:cNvPr>
          <p:cNvSpPr txBox="1"/>
          <p:nvPr userDrawn="1"/>
        </p:nvSpPr>
        <p:spPr>
          <a:xfrm>
            <a:off x="4767687" y="3524660"/>
            <a:ext cx="3011089" cy="2996806"/>
          </a:xfrm>
          <a:prstGeom prst="ellipse">
            <a:avLst/>
          </a:prstGeom>
          <a:solidFill>
            <a:srgbClr val="9B1E5C"/>
          </a:solidFill>
          <a:effectLst>
            <a:outerShdw dist="215900" dir="2700000" sx="97000" sy="97000" algn="tl" rotWithShape="0">
              <a:prstClr val="black">
                <a:alpha val="24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B3EDA-9C03-1246-A402-90938CF5BAF1}"/>
              </a:ext>
            </a:extLst>
          </p:cNvPr>
          <p:cNvSpPr txBox="1"/>
          <p:nvPr userDrawn="1"/>
        </p:nvSpPr>
        <p:spPr>
          <a:xfrm>
            <a:off x="8637942" y="1795616"/>
            <a:ext cx="2405461" cy="2394051"/>
          </a:xfrm>
          <a:prstGeom prst="ellipse">
            <a:avLst/>
          </a:prstGeom>
          <a:solidFill>
            <a:srgbClr val="9B1E5C"/>
          </a:solidFill>
          <a:effectLst>
            <a:outerShdw dist="101600" dir="2700000" sx="101000" sy="101000" algn="tl" rotWithShape="0">
              <a:prstClr val="black">
                <a:alpha val="14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26D848-1E2F-E34C-A524-1BC649EE891E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695EFB-2E86-CB4D-B83E-8DA0BCB7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1349" y="5725332"/>
            <a:ext cx="4594279" cy="4594279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D58686B-F3EA-2A40-A762-657437042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4798017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title goes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DDACD1A-56A2-624A-A478-89BD61B62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5166" y="2035030"/>
            <a:ext cx="3286882" cy="33393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 title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8A91CF1-1644-5B4E-8FD7-DFA4CF5E3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7686" y="3524660"/>
            <a:ext cx="3011090" cy="29968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 title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936796C-7C16-5647-A9A3-427B5AF22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212" y="736028"/>
            <a:ext cx="2580966" cy="25687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 title here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89C444A-1FC0-A343-96C7-9B5586BAAA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0512" y="1795616"/>
            <a:ext cx="2442891" cy="239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 title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62BD8EA-29AC-4E2A-A873-2E19605C5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7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20CC3D1-9F23-0E4D-919B-76CC32E3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5434" y="5646045"/>
            <a:ext cx="4594279" cy="4594279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4E18C9-0BEF-4542-9929-FFFD3C6F78E5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4B5CEB-B1E0-1D46-BFE0-D561A27DA0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10312400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title goes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EB57D79-4702-4648-911E-0FA0A82B78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1651000"/>
            <a:ext cx="10312400" cy="3581400"/>
          </a:xfrm>
        </p:spPr>
        <p:txBody>
          <a:bodyPr>
            <a:normAutofit/>
          </a:bodyPr>
          <a:lstStyle>
            <a:lvl1pPr marL="342900" indent="-342900">
              <a:buClr>
                <a:srgbClr val="93C320"/>
              </a:buClr>
              <a:buFont typeface="Wingdings" pitchFamily="2" charset="2"/>
              <a:buChar char="ü"/>
              <a:defRPr sz="200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DD6926-5F5D-4219-8F59-3C2489387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09FDA4F8-ABB1-3041-89EB-B04EC797DAFF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593196" y="1675526"/>
            <a:ext cx="7595541" cy="3458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9FD3CF-D26D-DE48-B216-6F5CDBF3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4886" y="-2496469"/>
            <a:ext cx="4947941" cy="4989298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77A35E-C17E-3347-95FB-0DBDC50F0E3F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3F9D71-FF75-6747-B98F-0768AEE668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196" y="584729"/>
            <a:ext cx="10312400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title goes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870CA5-5375-4F06-8A33-4603E5858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ABF20E-674B-4443-98FB-658A4A738FA8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7698E1-F1BE-2A46-9FDB-D6AFDF26E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669" y="-4683724"/>
            <a:ext cx="6181747" cy="6181747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82746B-DD9A-7E45-8AA4-6881844B9A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10312400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title goes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944B50-AACC-4CFF-8E68-D42185819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578FEA5-DD77-46E2-B430-8E25959A0C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1651000"/>
            <a:ext cx="10312400" cy="3581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831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4153E-43D4-E04A-B389-5661BA0FDF6C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F7265DC-CEEB-894E-B27E-1232069239D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47748935"/>
              </p:ext>
            </p:extLst>
          </p:nvPr>
        </p:nvGraphicFramePr>
        <p:xfrm>
          <a:off x="5336253" y="580169"/>
          <a:ext cx="7791919" cy="519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05AC240B-4B06-9042-B665-A857F4156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4353" y="5646045"/>
            <a:ext cx="4594279" cy="4594279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D3C8431-A7CA-0942-ABEC-4890CFA74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6078537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title goes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F8B8E52-7E4E-634C-9D4E-808E1D797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1651000"/>
            <a:ext cx="6078008" cy="3581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A3F946-4BF7-4FA4-81F6-476A5D549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9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D2AC4-8874-294A-81A8-A92A267D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B5C8A-B834-2743-9BA7-8B50715BD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52092-03A2-2744-BAAF-8B7A44C48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75FFA-9F8E-2F4A-A75D-F9CECBF05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E9A8B-1FD2-C84A-A4D5-8B8864C37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9A6959-6324-174B-9B39-E5D16F3B2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14497" y="5281202"/>
            <a:ext cx="3351716" cy="3351716"/>
          </a:xfrm>
          <a:prstGeom prst="ellipse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D2CA3D-87D4-B74C-A7BD-1646D1F76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29126" y="5281202"/>
            <a:ext cx="3351716" cy="3351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0897C-237F-AA43-A7C1-469A0463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4909" y="5906224"/>
            <a:ext cx="1784742" cy="5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2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98DD6A-BDC6-6E5B-CFF0-ED1167590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93095"/>
              </p:ext>
            </p:extLst>
          </p:nvPr>
        </p:nvGraphicFramePr>
        <p:xfrm>
          <a:off x="7080124" y="1188070"/>
          <a:ext cx="4947284" cy="2585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9491">
                  <a:extLst>
                    <a:ext uri="{9D8B030D-6E8A-4147-A177-3AD203B41FA5}">
                      <a16:colId xmlns:a16="http://schemas.microsoft.com/office/drawing/2014/main" val="1676753693"/>
                    </a:ext>
                  </a:extLst>
                </a:gridCol>
                <a:gridCol w="805104">
                  <a:extLst>
                    <a:ext uri="{9D8B030D-6E8A-4147-A177-3AD203B41FA5}">
                      <a16:colId xmlns:a16="http://schemas.microsoft.com/office/drawing/2014/main" val="2721051949"/>
                    </a:ext>
                  </a:extLst>
                </a:gridCol>
                <a:gridCol w="760375">
                  <a:extLst>
                    <a:ext uri="{9D8B030D-6E8A-4147-A177-3AD203B41FA5}">
                      <a16:colId xmlns:a16="http://schemas.microsoft.com/office/drawing/2014/main" val="3070379676"/>
                    </a:ext>
                  </a:extLst>
                </a:gridCol>
                <a:gridCol w="796157">
                  <a:extLst>
                    <a:ext uri="{9D8B030D-6E8A-4147-A177-3AD203B41FA5}">
                      <a16:colId xmlns:a16="http://schemas.microsoft.com/office/drawing/2014/main" val="190693400"/>
                    </a:ext>
                  </a:extLst>
                </a:gridCol>
                <a:gridCol w="796157">
                  <a:extLst>
                    <a:ext uri="{9D8B030D-6E8A-4147-A177-3AD203B41FA5}">
                      <a16:colId xmlns:a16="http://schemas.microsoft.com/office/drawing/2014/main" val="28780541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District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1 Core 20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2 Core 20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 dirty="0">
                          <a:effectLst/>
                        </a:rPr>
                        <a:t>Core 20 Population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 dirty="0">
                          <a:effectLst/>
                        </a:rPr>
                        <a:t>Other deciles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8212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Breckland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2,250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7,649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9,899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136,721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426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Broadland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138,157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4205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Great Yarmouth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26,754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7,850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34,604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65,925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0800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King's Lynn and West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9,009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20,411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29,420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126,786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0535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3,822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3,822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99,395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3613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Norwich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16,059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30,436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46,495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100,687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3076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South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148,448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8016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Waveney (East Suffolk)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17,043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10,807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27,850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89,805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175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Norfolk and Waveney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71,115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80,975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152,090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905,924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9445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England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5,948,978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5,940,147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11,889,125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46,730,976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648495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689E6D-3C17-D80C-853C-44C6E8114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66131"/>
              </p:ext>
            </p:extLst>
          </p:nvPr>
        </p:nvGraphicFramePr>
        <p:xfrm>
          <a:off x="7080124" y="3987045"/>
          <a:ext cx="4947285" cy="2585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98438">
                  <a:extLst>
                    <a:ext uri="{9D8B030D-6E8A-4147-A177-3AD203B41FA5}">
                      <a16:colId xmlns:a16="http://schemas.microsoft.com/office/drawing/2014/main" val="320918421"/>
                    </a:ext>
                  </a:extLst>
                </a:gridCol>
                <a:gridCol w="814049">
                  <a:extLst>
                    <a:ext uri="{9D8B030D-6E8A-4147-A177-3AD203B41FA5}">
                      <a16:colId xmlns:a16="http://schemas.microsoft.com/office/drawing/2014/main" val="3691311660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236051468"/>
                    </a:ext>
                  </a:extLst>
                </a:gridCol>
                <a:gridCol w="796157">
                  <a:extLst>
                    <a:ext uri="{9D8B030D-6E8A-4147-A177-3AD203B41FA5}">
                      <a16:colId xmlns:a16="http://schemas.microsoft.com/office/drawing/2014/main" val="2383230610"/>
                    </a:ext>
                  </a:extLst>
                </a:gridCol>
                <a:gridCol w="796157">
                  <a:extLst>
                    <a:ext uri="{9D8B030D-6E8A-4147-A177-3AD203B41FA5}">
                      <a16:colId xmlns:a16="http://schemas.microsoft.com/office/drawing/2014/main" val="35045572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District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1 Core 20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2 Core 20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 dirty="0">
                          <a:effectLst/>
                        </a:rPr>
                        <a:t>Core 20 Population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 dirty="0">
                          <a:effectLst/>
                        </a:rPr>
                        <a:t>Other deciles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445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Breckland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6.8%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93.2%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219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Broadland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460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Great Yarmouth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26.6%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7.8%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34.4%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65.6%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9789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King's Lynn and West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13.1%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81.2%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582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96.3%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9644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Norwich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20.7%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31.6%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68.4%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2654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South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9151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Waveney (East Suffolk)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23.7%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76.3%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2835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Norfolk and Waveney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85.6%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226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England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</a:p>
                  </a:txBody>
                  <a:tcPr marL="9525" marR="9525" marT="9525" marB="0" anchor="b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</a:p>
                  </a:txBody>
                  <a:tcPr marL="9525" marR="9525" marT="9525" marB="0" anchor="b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79.7%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67148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80041E7-AEE7-4AF5-285F-9BE8A59E449F}"/>
              </a:ext>
            </a:extLst>
          </p:cNvPr>
          <p:cNvSpPr txBox="1"/>
          <p:nvPr/>
        </p:nvSpPr>
        <p:spPr>
          <a:xfrm>
            <a:off x="59194" y="5545537"/>
            <a:ext cx="6946986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39 communities across Norfolk and Waveney where some or all the population live in the 20% most deprived areas in England. However, none of these communities are in Broadland or South Norfolk.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200" dirty="0">
                <a:solidFill>
                  <a:prstClr val="black"/>
                </a:solidFill>
                <a:latin typeface="Arial"/>
                <a:cs typeface="Arial"/>
              </a:rPr>
              <a:t>Approximately 1 in 3 people living in Great Yarmouth and Norwich live in the most deprived 20% of areas in England compared to 14% for Norfolk and Waveney as a whole. 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A3B22-71FA-ED13-9CE0-2D9DF78A38D0}"/>
              </a:ext>
            </a:extLst>
          </p:cNvPr>
          <p:cNvSpPr txBox="1">
            <a:spLocks/>
          </p:cNvSpPr>
          <p:nvPr/>
        </p:nvSpPr>
        <p:spPr>
          <a:xfrm>
            <a:off x="96081" y="194430"/>
            <a:ext cx="11453768" cy="99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D2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1D2A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Index of Multiple Deprivation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8ADD35-ADEC-3624-BA7D-D219572605F0}"/>
              </a:ext>
            </a:extLst>
          </p:cNvPr>
          <p:cNvSpPr txBox="1"/>
          <p:nvPr/>
        </p:nvSpPr>
        <p:spPr>
          <a:xfrm>
            <a:off x="7005173" y="818738"/>
            <a:ext cx="268058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/>
              <a:t>All age population (2024)</a:t>
            </a:r>
          </a:p>
        </p:txBody>
      </p:sp>
      <p:pic>
        <p:nvPicPr>
          <p:cNvPr id="6" name="Picture 5" descr="A map of the country&#10;&#10;AI-generated content may be incorrect.">
            <a:extLst>
              <a:ext uri="{FF2B5EF4-FFF2-40B4-BE49-F238E27FC236}">
                <a16:creationId xmlns:a16="http://schemas.microsoft.com/office/drawing/2014/main" id="{1B4A2B75-3C53-E99F-9FB0-A65D90D36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3" y="1188070"/>
            <a:ext cx="6837047" cy="41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4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57747-8ECD-E197-EA54-AFEDBBEB1F62}"/>
              </a:ext>
            </a:extLst>
          </p:cNvPr>
          <p:cNvSpPr txBox="1">
            <a:spLocks/>
          </p:cNvSpPr>
          <p:nvPr/>
        </p:nvSpPr>
        <p:spPr>
          <a:xfrm>
            <a:off x="75533" y="10274"/>
            <a:ext cx="11453768" cy="125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D2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1D2A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Deprivation Affecting Older People Index 2025</a:t>
            </a:r>
          </a:p>
        </p:txBody>
      </p:sp>
      <p:pic>
        <p:nvPicPr>
          <p:cNvPr id="7" name="Picture 6" descr="A map of the country&#10;&#10;AI-generated content may be incorrect.">
            <a:extLst>
              <a:ext uri="{FF2B5EF4-FFF2-40B4-BE49-F238E27FC236}">
                <a16:creationId xmlns:a16="http://schemas.microsoft.com/office/drawing/2014/main" id="{048F400D-8A4E-DD88-8678-A774C3ADA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3" y="1149912"/>
            <a:ext cx="6783092" cy="4089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49B7A8-C6C7-9748-2E51-B4E9F973F28D}"/>
              </a:ext>
            </a:extLst>
          </p:cNvPr>
          <p:cNvSpPr txBox="1"/>
          <p:nvPr/>
        </p:nvSpPr>
        <p:spPr>
          <a:xfrm>
            <a:off x="172513" y="5392690"/>
            <a:ext cx="6783091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30 communities (61 LSOAs) across Norfolk and Waveney where some or all the population live in the worst 20% for deprivation affecting older people in England. None of these communities are in Broadland or South Norfolk.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Approximately 30% of people aged 60+ living in Norwich live in the most deprived 20% of areas in England compared to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for Norfolk and Waveney as a whole. 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AB26D6-5209-F31A-EC87-ACA3447CC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17467"/>
              </p:ext>
            </p:extLst>
          </p:nvPr>
        </p:nvGraphicFramePr>
        <p:xfrm>
          <a:off x="7080124" y="1188070"/>
          <a:ext cx="4939363" cy="24174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01511">
                  <a:extLst>
                    <a:ext uri="{9D8B030D-6E8A-4147-A177-3AD203B41FA5}">
                      <a16:colId xmlns:a16="http://schemas.microsoft.com/office/drawing/2014/main" val="1676753693"/>
                    </a:ext>
                  </a:extLst>
                </a:gridCol>
                <a:gridCol w="788930">
                  <a:extLst>
                    <a:ext uri="{9D8B030D-6E8A-4147-A177-3AD203B41FA5}">
                      <a16:colId xmlns:a16="http://schemas.microsoft.com/office/drawing/2014/main" val="2721051949"/>
                    </a:ext>
                  </a:extLst>
                </a:gridCol>
                <a:gridCol w="759158">
                  <a:extLst>
                    <a:ext uri="{9D8B030D-6E8A-4147-A177-3AD203B41FA5}">
                      <a16:colId xmlns:a16="http://schemas.microsoft.com/office/drawing/2014/main" val="3070379676"/>
                    </a:ext>
                  </a:extLst>
                </a:gridCol>
                <a:gridCol w="794882">
                  <a:extLst>
                    <a:ext uri="{9D8B030D-6E8A-4147-A177-3AD203B41FA5}">
                      <a16:colId xmlns:a16="http://schemas.microsoft.com/office/drawing/2014/main" val="190693400"/>
                    </a:ext>
                  </a:extLst>
                </a:gridCol>
                <a:gridCol w="794882">
                  <a:extLst>
                    <a:ext uri="{9D8B030D-6E8A-4147-A177-3AD203B41FA5}">
                      <a16:colId xmlns:a16="http://schemas.microsoft.com/office/drawing/2014/main" val="33302385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District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Core 20 Population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 dirty="0">
                          <a:effectLst/>
                        </a:rPr>
                        <a:t>Other deciles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8212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Breckland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874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1,311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46,978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426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Broadland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45,778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4205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Great Yarmouth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2,619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1,883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4,502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27,758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0800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King's Lynn and West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1,009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1,676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2,685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50,463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0535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421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44,597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3613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Norwich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2,762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5,666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8,428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20,549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3076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South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47,076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8016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Waveney (East Suffolk)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1,649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3,186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38,887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175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Norfolk and Waveney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8,364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12,169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+mn-lt"/>
                        </a:rPr>
                        <a:t>20,533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322,086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9445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England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861,858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1,054,332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1,916,190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12,627,681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648495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2B06ADC-C2B1-C6B4-F0FB-769064626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07162"/>
              </p:ext>
            </p:extLst>
          </p:nvPr>
        </p:nvGraphicFramePr>
        <p:xfrm>
          <a:off x="7080124" y="3953827"/>
          <a:ext cx="4939363" cy="2585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6626">
                  <a:extLst>
                    <a:ext uri="{9D8B030D-6E8A-4147-A177-3AD203B41FA5}">
                      <a16:colId xmlns:a16="http://schemas.microsoft.com/office/drawing/2014/main" val="1676753693"/>
                    </a:ext>
                  </a:extLst>
                </a:gridCol>
                <a:gridCol w="803815">
                  <a:extLst>
                    <a:ext uri="{9D8B030D-6E8A-4147-A177-3AD203B41FA5}">
                      <a16:colId xmlns:a16="http://schemas.microsoft.com/office/drawing/2014/main" val="2721051949"/>
                    </a:ext>
                  </a:extLst>
                </a:gridCol>
                <a:gridCol w="759158">
                  <a:extLst>
                    <a:ext uri="{9D8B030D-6E8A-4147-A177-3AD203B41FA5}">
                      <a16:colId xmlns:a16="http://schemas.microsoft.com/office/drawing/2014/main" val="3070379676"/>
                    </a:ext>
                  </a:extLst>
                </a:gridCol>
                <a:gridCol w="794882">
                  <a:extLst>
                    <a:ext uri="{9D8B030D-6E8A-4147-A177-3AD203B41FA5}">
                      <a16:colId xmlns:a16="http://schemas.microsoft.com/office/drawing/2014/main" val="190693400"/>
                    </a:ext>
                  </a:extLst>
                </a:gridCol>
                <a:gridCol w="794882">
                  <a:extLst>
                    <a:ext uri="{9D8B030D-6E8A-4147-A177-3AD203B41FA5}">
                      <a16:colId xmlns:a16="http://schemas.microsoft.com/office/drawing/2014/main" val="36667149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District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1 Core 20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2 Core 20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 dirty="0">
                          <a:effectLst/>
                        </a:rPr>
                        <a:t>Core 20 Population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 dirty="0">
                          <a:effectLst/>
                        </a:rPr>
                        <a:t>Other deciles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8212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Breckland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97.3%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426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Broadland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4205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Great Yarmouth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86.0%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0800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King's Lynn and West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94.9%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0535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99.1%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3613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Norwich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19.6%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29.1%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70.9%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3076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South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8016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Waveney (East Suffolk)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92.4%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175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Norfolk and Waveney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94.0%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9445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England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86.8%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64849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20CAF0-F9A9-9C02-118F-174949CB0B97}"/>
              </a:ext>
            </a:extLst>
          </p:cNvPr>
          <p:cNvSpPr txBox="1"/>
          <p:nvPr/>
        </p:nvSpPr>
        <p:spPr>
          <a:xfrm>
            <a:off x="7073556" y="818738"/>
            <a:ext cx="276851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/>
              <a:t>Age 60+ population (2024)</a:t>
            </a:r>
          </a:p>
        </p:txBody>
      </p:sp>
    </p:spTree>
    <p:extLst>
      <p:ext uri="{BB962C8B-B14F-4D97-AF65-F5344CB8AC3E}">
        <p14:creationId xmlns:p14="http://schemas.microsoft.com/office/powerpoint/2010/main" val="160897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F3987-F6F9-909B-FE80-468326399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3218A-FFCA-42A1-0544-AF5E68E98893}"/>
              </a:ext>
            </a:extLst>
          </p:cNvPr>
          <p:cNvSpPr txBox="1">
            <a:spLocks/>
          </p:cNvSpPr>
          <p:nvPr/>
        </p:nvSpPr>
        <p:spPr>
          <a:xfrm>
            <a:off x="75533" y="10274"/>
            <a:ext cx="11453768" cy="125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D2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D2A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Deprivation Affecting Children Index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0EBDB-3A10-84CB-D5E6-FC6EDBAF8694}"/>
              </a:ext>
            </a:extLst>
          </p:cNvPr>
          <p:cNvSpPr txBox="1"/>
          <p:nvPr/>
        </p:nvSpPr>
        <p:spPr>
          <a:xfrm>
            <a:off x="172513" y="5392690"/>
            <a:ext cx="6783091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39 communities (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LSOAs) across Norfolk and Waveney where some or all the population live in the worst 20% for deprivation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affecting children in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England. None of these communities are in Broadland or South Norfolk.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Approximately 40% of children aged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0-15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living in Norwich and Great Yarmouth live in the most deprived 20% of areas in England compared to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for Norfolk and Waveney as a whole. 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713C1B-5978-6254-F04D-173EAFC77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97448"/>
              </p:ext>
            </p:extLst>
          </p:nvPr>
        </p:nvGraphicFramePr>
        <p:xfrm>
          <a:off x="7080124" y="1188070"/>
          <a:ext cx="4947284" cy="24174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04400">
                  <a:extLst>
                    <a:ext uri="{9D8B030D-6E8A-4147-A177-3AD203B41FA5}">
                      <a16:colId xmlns:a16="http://schemas.microsoft.com/office/drawing/2014/main" val="1676753693"/>
                    </a:ext>
                  </a:extLst>
                </a:gridCol>
                <a:gridCol w="790195">
                  <a:extLst>
                    <a:ext uri="{9D8B030D-6E8A-4147-A177-3AD203B41FA5}">
                      <a16:colId xmlns:a16="http://schemas.microsoft.com/office/drawing/2014/main" val="2721051949"/>
                    </a:ext>
                  </a:extLst>
                </a:gridCol>
                <a:gridCol w="760375">
                  <a:extLst>
                    <a:ext uri="{9D8B030D-6E8A-4147-A177-3AD203B41FA5}">
                      <a16:colId xmlns:a16="http://schemas.microsoft.com/office/drawing/2014/main" val="3070379676"/>
                    </a:ext>
                  </a:extLst>
                </a:gridCol>
                <a:gridCol w="796157">
                  <a:extLst>
                    <a:ext uri="{9D8B030D-6E8A-4147-A177-3AD203B41FA5}">
                      <a16:colId xmlns:a16="http://schemas.microsoft.com/office/drawing/2014/main" val="190693400"/>
                    </a:ext>
                  </a:extLst>
                </a:gridCol>
                <a:gridCol w="796157">
                  <a:extLst>
                    <a:ext uri="{9D8B030D-6E8A-4147-A177-3AD203B41FA5}">
                      <a16:colId xmlns:a16="http://schemas.microsoft.com/office/drawing/2014/main" val="29234196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District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Core 20 Population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 dirty="0">
                          <a:effectLst/>
                        </a:rPr>
                        <a:t>Other deciles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8212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Breckland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655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2,025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2,680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21,353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4426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Broadland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22,093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4205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Great Yarmouth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4,582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2,300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6,882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10,288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0800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King's Lynn and West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614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2,722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3,336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22,281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0535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12,630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3613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Norwich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3,253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5,609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8,862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14,427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3076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South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25,924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28016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Waveney (East Suffolk)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3,207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2,517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5,724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12,930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1175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Norfolk and Waveney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12,311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15,963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28,274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141,926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59445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England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1,366,756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1,264,595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2,631,351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8,136,897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648495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37516E0-4D4C-EDED-C5DC-70CAEE3E5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20559"/>
              </p:ext>
            </p:extLst>
          </p:nvPr>
        </p:nvGraphicFramePr>
        <p:xfrm>
          <a:off x="7080124" y="3953827"/>
          <a:ext cx="4947284" cy="2585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9491">
                  <a:extLst>
                    <a:ext uri="{9D8B030D-6E8A-4147-A177-3AD203B41FA5}">
                      <a16:colId xmlns:a16="http://schemas.microsoft.com/office/drawing/2014/main" val="1676753693"/>
                    </a:ext>
                  </a:extLst>
                </a:gridCol>
                <a:gridCol w="805104">
                  <a:extLst>
                    <a:ext uri="{9D8B030D-6E8A-4147-A177-3AD203B41FA5}">
                      <a16:colId xmlns:a16="http://schemas.microsoft.com/office/drawing/2014/main" val="2721051949"/>
                    </a:ext>
                  </a:extLst>
                </a:gridCol>
                <a:gridCol w="760375">
                  <a:extLst>
                    <a:ext uri="{9D8B030D-6E8A-4147-A177-3AD203B41FA5}">
                      <a16:colId xmlns:a16="http://schemas.microsoft.com/office/drawing/2014/main" val="3070379676"/>
                    </a:ext>
                  </a:extLst>
                </a:gridCol>
                <a:gridCol w="796157">
                  <a:extLst>
                    <a:ext uri="{9D8B030D-6E8A-4147-A177-3AD203B41FA5}">
                      <a16:colId xmlns:a16="http://schemas.microsoft.com/office/drawing/2014/main" val="190693400"/>
                    </a:ext>
                  </a:extLst>
                </a:gridCol>
                <a:gridCol w="796157">
                  <a:extLst>
                    <a:ext uri="{9D8B030D-6E8A-4147-A177-3AD203B41FA5}">
                      <a16:colId xmlns:a16="http://schemas.microsoft.com/office/drawing/2014/main" val="34131638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District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1 Core 20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>
                          <a:effectLst/>
                        </a:rPr>
                        <a:t>Most deprived decile 2 Core 20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 dirty="0">
                          <a:effectLst/>
                        </a:rPr>
                        <a:t>Core 20 Population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1" u="none" strike="noStrike" dirty="0">
                          <a:effectLst/>
                        </a:rPr>
                        <a:t>Other deciles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8212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Breckland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2.7%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8.4%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88.8%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4426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Broadland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4205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Great Yarmouth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26.7%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13.4%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0800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King's Lynn and West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10.6%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0535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5.9%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94.1%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3613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Norwich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14.0%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24.1%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3076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South Norfolk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28016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Waveney (East Suffolk)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17.2%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13.5%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69.3%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1175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Norfolk and Waveney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7.2%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9.4%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59445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England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12.7%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11.7%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64849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028E5D-026C-10B2-3848-486D7E83AF3B}"/>
              </a:ext>
            </a:extLst>
          </p:cNvPr>
          <p:cNvSpPr txBox="1"/>
          <p:nvPr/>
        </p:nvSpPr>
        <p:spPr>
          <a:xfrm>
            <a:off x="7073556" y="818738"/>
            <a:ext cx="276851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dirty="0"/>
              <a:t>Age 0-15 population (2024)</a:t>
            </a:r>
          </a:p>
        </p:txBody>
      </p:sp>
      <p:pic>
        <p:nvPicPr>
          <p:cNvPr id="4" name="Picture 3" descr="A map of the country&#10;&#10;AI-generated content may be incorrect.">
            <a:extLst>
              <a:ext uri="{FF2B5EF4-FFF2-40B4-BE49-F238E27FC236}">
                <a16:creationId xmlns:a16="http://schemas.microsoft.com/office/drawing/2014/main" id="{6A115F2D-334D-C919-E76F-9CF3091B8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2" y="1186649"/>
            <a:ext cx="6506336" cy="402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03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1B2BE7A587B4080D7E74D5908494F" ma:contentTypeVersion="15" ma:contentTypeDescription="Create a new document." ma:contentTypeScope="" ma:versionID="81dadcca654fbf5b640d254e36640ba2">
  <xsd:schema xmlns:xsd="http://www.w3.org/2001/XMLSchema" xmlns:xs="http://www.w3.org/2001/XMLSchema" xmlns:p="http://schemas.microsoft.com/office/2006/metadata/properties" xmlns:ns2="9e12cc24-c98e-48fb-ac7d-90c6b77c5fb9" xmlns:ns3="68513714-611c-491a-baaa-2f0cb1b99542" targetNamespace="http://schemas.microsoft.com/office/2006/metadata/properties" ma:root="true" ma:fieldsID="a76a29342af5f89b01dbbee1b5b52d4d" ns2:_="" ns3:_="">
    <xsd:import namespace="9e12cc24-c98e-48fb-ac7d-90c6b77c5fb9"/>
    <xsd:import namespace="68513714-611c-491a-baaa-2f0cb1b995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2cc24-c98e-48fb-ac7d-90c6b77c5f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f71bbcc-0e19-47a0-832f-6df17fefd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13714-611c-491a-baaa-2f0cb1b995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0f9b3b3-1df8-4e3c-9fb2-c4ee53a20a4d}" ma:internalName="TaxCatchAll" ma:showField="CatchAllData" ma:web="68513714-611c-491a-baaa-2f0cb1b995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12cc24-c98e-48fb-ac7d-90c6b77c5fb9">
      <Terms xmlns="http://schemas.microsoft.com/office/infopath/2007/PartnerControls"/>
    </lcf76f155ced4ddcb4097134ff3c332f>
    <TaxCatchAll xmlns="68513714-611c-491a-baaa-2f0cb1b9954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5D052D-F1E2-4CC1-ADFF-06846B02E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2cc24-c98e-48fb-ac7d-90c6b77c5fb9"/>
    <ds:schemaRef ds:uri="68513714-611c-491a-baaa-2f0cb1b995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76B727-4EDA-46CA-9C27-F71BFABE6234}">
  <ds:schemaRefs>
    <ds:schemaRef ds:uri="68513714-611c-491a-baaa-2f0cb1b99542"/>
    <ds:schemaRef ds:uri="9e12cc24-c98e-48fb-ac7d-90c6b77c5fb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5B5D9C-6EDD-4E01-BD19-EBC0763178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862</Words>
  <Application>Microsoft Office PowerPoint</Application>
  <PresentationFormat>Widescreen</PresentationFormat>
  <Paragraphs>345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 Narrow</vt:lpstr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Blandy</dc:creator>
  <cp:lastModifiedBy>Charles Blandy</cp:lastModifiedBy>
  <cp:revision>5</cp:revision>
  <dcterms:created xsi:type="dcterms:W3CDTF">2025-10-30T14:18:54Z</dcterms:created>
  <dcterms:modified xsi:type="dcterms:W3CDTF">2025-12-08T08:47:55Z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0x01010065A1B2BE7A587B4080D7E74D5908494F</vt:lpwstr>
  </property>
  <property fmtid="{D5CDD505-2E9C-101B-9397-08002B2CF9AE}" pid="3" name="MediaServiceImageTags">
    <vt:lpwstr/>
  </property>
</Properties>
</file>