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197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2A5A"/>
    <a:srgbClr val="93C320"/>
    <a:srgbClr val="416171"/>
    <a:srgbClr val="7DBB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D82C07-6E64-4A7B-952A-8C09894FD571}" v="61" dt="2021-12-23T11:07:50.54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713" autoAdjust="0"/>
    <p:restoredTop sz="97638"/>
  </p:normalViewPr>
  <p:slideViewPr>
    <p:cSldViewPr snapToGrid="0" snapToObjects="1">
      <p:cViewPr varScale="1">
        <p:scale>
          <a:sx n="109" d="100"/>
          <a:sy n="109" d="100"/>
        </p:scale>
        <p:origin x="114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rgbClr val="9B1E5C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462-0B41-8F63-C0DE3E0E5F07}"/>
              </c:ext>
            </c:extLst>
          </c:dPt>
          <c:dPt>
            <c:idx val="1"/>
            <c:bubble3D val="0"/>
            <c:spPr>
              <a:solidFill>
                <a:srgbClr val="F2663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462-0B41-8F63-C0DE3E0E5F07}"/>
              </c:ext>
            </c:extLst>
          </c:dPt>
          <c:dPt>
            <c:idx val="2"/>
            <c:bubble3D val="0"/>
            <c:spPr>
              <a:solidFill>
                <a:srgbClr val="00929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462-0B41-8F63-C0DE3E0E5F0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F462-0B41-8F63-C0DE3E0E5F07}"/>
              </c:ext>
            </c:extLst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462-0B41-8F63-C0DE3E0E5F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9B1E5C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03E-A14E-9CB0-3C5889EE19F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F2663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03E-A14E-9CB0-3C5889EE19F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rgbClr val="009290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03E-A14E-9CB0-3C5889EE19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15113440"/>
        <c:axId val="515111472"/>
      </c:barChart>
      <c:catAx>
        <c:axId val="515113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5111472"/>
        <c:crosses val="autoZero"/>
        <c:auto val="1"/>
        <c:lblAlgn val="ctr"/>
        <c:lblOffset val="100"/>
        <c:noMultiLvlLbl val="0"/>
      </c:catAx>
      <c:valAx>
        <c:axId val="5151114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51134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5528A0-ABE9-4E9E-9B6C-100F10075861}" type="datetimeFigureOut">
              <a:rPr lang="en-GB" smtClean="0"/>
              <a:t>25/02/2022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F96C95-2314-4008-840F-A4C724077F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71539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solidFill>
          <a:srgbClr val="1D2A5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C2B01F2-4660-6842-AADA-25706914EFB4}"/>
              </a:ext>
            </a:extLst>
          </p:cNvPr>
          <p:cNvSpPr txBox="1"/>
          <p:nvPr userDrawn="1"/>
        </p:nvSpPr>
        <p:spPr>
          <a:xfrm>
            <a:off x="616959" y="572549"/>
            <a:ext cx="5057795" cy="3139321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endParaRPr lang="en-US" dirty="0"/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DE5B43DA-4C27-C24C-B28C-259AF2185C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6959" y="750493"/>
            <a:ext cx="5182708" cy="23781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60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 dirty="0"/>
              <a:t>Main title here</a:t>
            </a:r>
          </a:p>
        </p:txBody>
      </p:sp>
      <p:sp>
        <p:nvSpPr>
          <p:cNvPr id="5" name="Text Placeholder 6">
            <a:extLst>
              <a:ext uri="{FF2B5EF4-FFF2-40B4-BE49-F238E27FC236}">
                <a16:creationId xmlns:a16="http://schemas.microsoft.com/office/drawing/2014/main" id="{77F0D6D6-5918-F349-B8B3-FE16E45BCFF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16959" y="3394604"/>
            <a:ext cx="5218227" cy="2260600"/>
          </a:xfrm>
        </p:spPr>
        <p:txBody>
          <a:bodyPr/>
          <a:lstStyle>
            <a:lvl1pPr marL="0" indent="0">
              <a:buNone/>
              <a:defRPr b="1" i="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Sub title here</a:t>
            </a:r>
          </a:p>
        </p:txBody>
      </p:sp>
      <p:sp>
        <p:nvSpPr>
          <p:cNvPr id="6" name="Picture Placeholder 25">
            <a:extLst>
              <a:ext uri="{FF2B5EF4-FFF2-40B4-BE49-F238E27FC236}">
                <a16:creationId xmlns:a16="http://schemas.microsoft.com/office/drawing/2014/main" id="{E4A23AF9-77FC-9F4E-B60B-3A5A951BD743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5960099" y="-1498173"/>
            <a:ext cx="6809836" cy="6875442"/>
          </a:xfrm>
          <a:prstGeom prst="ellipse">
            <a:avLst/>
          </a:prstGeom>
          <a:solidFill>
            <a:schemeClr val="bg1">
              <a:lumMod val="65000"/>
            </a:schemeClr>
          </a:solidFill>
          <a:effectLst>
            <a:outerShdw dist="355600" dir="4080000" algn="tl" rotWithShape="0">
              <a:prstClr val="black">
                <a:alpha val="6000"/>
              </a:prstClr>
            </a:outerShdw>
          </a:effectLst>
        </p:spPr>
      </p:sp>
    </p:spTree>
    <p:extLst>
      <p:ext uri="{BB962C8B-B14F-4D97-AF65-F5344CB8AC3E}">
        <p14:creationId xmlns:p14="http://schemas.microsoft.com/office/powerpoint/2010/main" val="825349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tical Title and Tex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9F8F5078-F39A-524C-A02D-CD2E2B4C669A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1563217352"/>
              </p:ext>
            </p:extLst>
          </p:nvPr>
        </p:nvGraphicFramePr>
        <p:xfrm>
          <a:off x="2443069" y="1357390"/>
          <a:ext cx="7353623" cy="4902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32105E56-9D3C-4546-8FA0-C7E8F5698F95}"/>
              </a:ext>
            </a:extLst>
          </p:cNvPr>
          <p:cNvSpPr/>
          <p:nvPr userDrawn="1"/>
        </p:nvSpPr>
        <p:spPr>
          <a:xfrm>
            <a:off x="0" y="0"/>
            <a:ext cx="12192000" cy="118437"/>
          </a:xfrm>
          <a:prstGeom prst="rect">
            <a:avLst/>
          </a:prstGeom>
          <a:solidFill>
            <a:srgbClr val="98BF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3A47B1B8-9F87-0246-9CF0-AA0B16DCA1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919152" y="-3885928"/>
            <a:ext cx="6181747" cy="6181747"/>
          </a:xfrm>
          <a:prstGeom prst="ellipse">
            <a:avLst/>
          </a:prstGeom>
          <a:solidFill>
            <a:srgbClr val="97BF0D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             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E308285D-5B1F-1740-85E0-449B6833EA6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93196" y="584729"/>
            <a:ext cx="8449204" cy="998537"/>
          </a:xfrm>
        </p:spPr>
        <p:txBody>
          <a:bodyPr>
            <a:normAutofit/>
          </a:bodyPr>
          <a:lstStyle>
            <a:lvl1pPr marL="0" indent="0">
              <a:buNone/>
              <a:defRPr sz="4000" b="1" i="0">
                <a:solidFill>
                  <a:srgbClr val="1D2A5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Main title goes here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E084BBA1-7CAB-41BE-932B-EB90D8053E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83683" y="64928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0E78A3-F829-E742-866A-540630A223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4898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bg>
      <p:bgPr>
        <a:solidFill>
          <a:srgbClr val="93C32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5">
            <a:extLst>
              <a:ext uri="{FF2B5EF4-FFF2-40B4-BE49-F238E27FC236}">
                <a16:creationId xmlns:a16="http://schemas.microsoft.com/office/drawing/2014/main" id="{7E5C2347-4666-5946-9594-EAE37C74A7CE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5960099" y="-1498173"/>
            <a:ext cx="6809836" cy="6875442"/>
          </a:xfrm>
          <a:prstGeom prst="ellipse">
            <a:avLst/>
          </a:prstGeom>
          <a:solidFill>
            <a:schemeClr val="bg1">
              <a:lumMod val="65000"/>
            </a:schemeClr>
          </a:solidFill>
          <a:effectLst>
            <a:outerShdw dist="355600" dir="4080000" algn="tl" rotWithShape="0">
              <a:prstClr val="black">
                <a:alpha val="6000"/>
              </a:prstClr>
            </a:outerShdw>
          </a:effectLst>
        </p:spPr>
      </p:sp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91AFFEFE-AC3C-164A-A261-A8A5351F292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6959" y="750493"/>
            <a:ext cx="5438857" cy="23781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60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 dirty="0"/>
              <a:t>Main title here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948E4D7-CA8B-F34E-AD87-74E5A642FF3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16959" y="3394604"/>
            <a:ext cx="5438775" cy="2260600"/>
          </a:xfrm>
        </p:spPr>
        <p:txBody>
          <a:bodyPr/>
          <a:lstStyle>
            <a:lvl1pPr marL="0" indent="0">
              <a:buNone/>
              <a:defRPr b="1" i="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Sub title here</a:t>
            </a:r>
          </a:p>
        </p:txBody>
      </p:sp>
    </p:spTree>
    <p:extLst>
      <p:ext uri="{BB962C8B-B14F-4D97-AF65-F5344CB8AC3E}">
        <p14:creationId xmlns:p14="http://schemas.microsoft.com/office/powerpoint/2010/main" val="3598431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omparis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4D2E5D55-1B91-D044-80D6-EE3FAA65C505}"/>
              </a:ext>
            </a:extLst>
          </p:cNvPr>
          <p:cNvSpPr/>
          <p:nvPr userDrawn="1"/>
        </p:nvSpPr>
        <p:spPr>
          <a:xfrm>
            <a:off x="0" y="0"/>
            <a:ext cx="12192000" cy="118437"/>
          </a:xfrm>
          <a:prstGeom prst="rect">
            <a:avLst/>
          </a:prstGeom>
          <a:solidFill>
            <a:srgbClr val="98BF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E21FE4F5-9709-7B41-84FB-95794EE951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185434" y="5646045"/>
            <a:ext cx="4594279" cy="4594279"/>
          </a:xfrm>
          <a:prstGeom prst="ellipse">
            <a:avLst/>
          </a:prstGeom>
          <a:solidFill>
            <a:srgbClr val="97BF0D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            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30E1FD-65CF-1440-AC9D-4AABA261491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93196" y="652463"/>
            <a:ext cx="10312400" cy="998537"/>
          </a:xfrm>
        </p:spPr>
        <p:txBody>
          <a:bodyPr>
            <a:normAutofit/>
          </a:bodyPr>
          <a:lstStyle>
            <a:lvl1pPr marL="0" indent="0">
              <a:buNone/>
              <a:defRPr sz="4000" b="1" i="0">
                <a:solidFill>
                  <a:srgbClr val="1D2A5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Main title goes here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6D2143F-5CE3-4642-8181-76EE5B1D0C6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93725" y="1651000"/>
            <a:ext cx="10312400" cy="3581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rgbClr val="1D2A5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>
                <a:solidFill>
                  <a:srgbClr val="1D2A5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Second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D7916F-5F38-43A8-94CA-24A4BF09F3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83683" y="64928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0E78A3-F829-E742-866A-540630A223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673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97819B1-B41E-7D4A-961E-A0B84C5E46BA}"/>
              </a:ext>
            </a:extLst>
          </p:cNvPr>
          <p:cNvSpPr/>
          <p:nvPr userDrawn="1"/>
        </p:nvSpPr>
        <p:spPr>
          <a:xfrm>
            <a:off x="0" y="0"/>
            <a:ext cx="12192000" cy="118437"/>
          </a:xfrm>
          <a:prstGeom prst="rect">
            <a:avLst/>
          </a:prstGeom>
          <a:solidFill>
            <a:srgbClr val="98BF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5B813149-95A4-7043-8E05-D88A647998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527383" y="-1382230"/>
            <a:ext cx="6181747" cy="6181747"/>
          </a:xfrm>
          <a:prstGeom prst="ellipse">
            <a:avLst/>
          </a:prstGeom>
          <a:solidFill>
            <a:srgbClr val="97BF0D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            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9E823E2-FC61-4743-B16C-3CAE0D43D05D}"/>
              </a:ext>
            </a:extLst>
          </p:cNvPr>
          <p:cNvSpPr txBox="1"/>
          <p:nvPr userDrawn="1"/>
        </p:nvSpPr>
        <p:spPr>
          <a:xfrm>
            <a:off x="5561317" y="479535"/>
            <a:ext cx="3096395" cy="3081708"/>
          </a:xfrm>
          <a:prstGeom prst="ellipse">
            <a:avLst/>
          </a:prstGeom>
          <a:solidFill>
            <a:srgbClr val="1E2A5A"/>
          </a:solidFill>
          <a:effectLst>
            <a:outerShdw dist="101600" dir="2700000" sx="101000" sy="101000" algn="tl" rotWithShape="0">
              <a:prstClr val="black">
                <a:alpha val="14000"/>
              </a:prstClr>
            </a:outerShdw>
          </a:effectLst>
        </p:spPr>
        <p:txBody>
          <a:bodyPr wrap="square" rtlCol="0" anchor="ctr" anchorCtr="0">
            <a:normAutofit/>
          </a:bodyPr>
          <a:lstStyle/>
          <a:p>
            <a:pPr algn="ctr"/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9C4F5E3-82E5-B648-9785-748B6600EE1B}"/>
              </a:ext>
            </a:extLst>
          </p:cNvPr>
          <p:cNvSpPr txBox="1"/>
          <p:nvPr userDrawn="1"/>
        </p:nvSpPr>
        <p:spPr>
          <a:xfrm>
            <a:off x="9100572" y="2475141"/>
            <a:ext cx="2443989" cy="2483018"/>
          </a:xfrm>
          <a:prstGeom prst="ellipse">
            <a:avLst/>
          </a:prstGeom>
          <a:solidFill>
            <a:srgbClr val="009290"/>
          </a:solidFill>
          <a:effectLst>
            <a:outerShdw dist="114300" dir="2700000" sx="101000" sy="101000" algn="tl" rotWithShape="0">
              <a:prstClr val="black">
                <a:alpha val="10000"/>
              </a:prstClr>
            </a:outerShdw>
          </a:effectLst>
        </p:spPr>
        <p:txBody>
          <a:bodyPr wrap="square" rtlCol="0" anchor="ctr" anchorCtr="0">
            <a:normAutofit/>
          </a:bodyPr>
          <a:lstStyle/>
          <a:p>
            <a:pPr algn="ctr"/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8AAF668-82BE-4641-A5EC-2F298E95D3FC}"/>
              </a:ext>
            </a:extLst>
          </p:cNvPr>
          <p:cNvSpPr txBox="1"/>
          <p:nvPr userDrawn="1"/>
        </p:nvSpPr>
        <p:spPr>
          <a:xfrm>
            <a:off x="6572182" y="3662959"/>
            <a:ext cx="2580965" cy="2568722"/>
          </a:xfrm>
          <a:prstGeom prst="ellipse">
            <a:avLst/>
          </a:prstGeom>
          <a:solidFill>
            <a:srgbClr val="9B1E5C"/>
          </a:solidFill>
          <a:effectLst>
            <a:outerShdw dist="215900" dir="2700000" sx="97000" sy="97000" algn="tl" rotWithShape="0">
              <a:prstClr val="black">
                <a:alpha val="24000"/>
              </a:prstClr>
            </a:outerShdw>
          </a:effectLst>
        </p:spPr>
        <p:txBody>
          <a:bodyPr wrap="square" rtlCol="0" anchor="ctr" anchorCtr="0">
            <a:normAutofit/>
          </a:bodyPr>
          <a:lstStyle/>
          <a:p>
            <a:pPr algn="ctr"/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6BB6209F-11EE-7C4A-A3DE-CC77F153FD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051349" y="5725332"/>
            <a:ext cx="4594279" cy="4594279"/>
          </a:xfrm>
          <a:prstGeom prst="ellipse">
            <a:avLst/>
          </a:prstGeom>
          <a:solidFill>
            <a:srgbClr val="97BF0D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             </a:t>
            </a:r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25BB4167-7948-C14B-9E3A-B6D02CB84DA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100572" y="2475141"/>
            <a:ext cx="2443989" cy="2483018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b="1" i="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Sub title here</a:t>
            </a:r>
          </a:p>
        </p:txBody>
      </p:sp>
      <p:sp>
        <p:nvSpPr>
          <p:cNvPr id="16" name="Text Placeholder 6">
            <a:extLst>
              <a:ext uri="{FF2B5EF4-FFF2-40B4-BE49-F238E27FC236}">
                <a16:creationId xmlns:a16="http://schemas.microsoft.com/office/drawing/2014/main" id="{8F3C573A-A337-2148-86DF-9737B45C9B1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572182" y="3659723"/>
            <a:ext cx="2580965" cy="257195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b="1" i="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Sub title here</a:t>
            </a:r>
          </a:p>
        </p:txBody>
      </p:sp>
      <p:sp>
        <p:nvSpPr>
          <p:cNvPr id="17" name="Text Placeholder 6">
            <a:extLst>
              <a:ext uri="{FF2B5EF4-FFF2-40B4-BE49-F238E27FC236}">
                <a16:creationId xmlns:a16="http://schemas.microsoft.com/office/drawing/2014/main" id="{BFF650BD-F57E-E34D-B81A-206F86F5F7E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574013" y="479533"/>
            <a:ext cx="3083699" cy="3081709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b="1" i="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Sub title here</a:t>
            </a:r>
          </a:p>
        </p:txBody>
      </p:sp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478EF3A3-1957-0243-AEF2-9F5C3EE7CA5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93196" y="584729"/>
            <a:ext cx="4814417" cy="998537"/>
          </a:xfrm>
        </p:spPr>
        <p:txBody>
          <a:bodyPr>
            <a:normAutofit/>
          </a:bodyPr>
          <a:lstStyle>
            <a:lvl1pPr marL="0" indent="0">
              <a:buNone/>
              <a:defRPr sz="4000" b="1" i="0">
                <a:solidFill>
                  <a:srgbClr val="1D2A5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Main title goes here</a:t>
            </a:r>
          </a:p>
        </p:txBody>
      </p:sp>
      <p:sp>
        <p:nvSpPr>
          <p:cNvPr id="19" name="Text Placeholder 4">
            <a:extLst>
              <a:ext uri="{FF2B5EF4-FFF2-40B4-BE49-F238E27FC236}">
                <a16:creationId xmlns:a16="http://schemas.microsoft.com/office/drawing/2014/main" id="{69EFA5F3-6697-1B45-B220-17966282D61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93725" y="1925950"/>
            <a:ext cx="4813888" cy="3111717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rgbClr val="1D2A5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>
                <a:solidFill>
                  <a:srgbClr val="1D2A5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Second level</a:t>
            </a:r>
          </a:p>
        </p:txBody>
      </p:sp>
      <p:sp>
        <p:nvSpPr>
          <p:cNvPr id="20" name="Slide Number Placeholder 5">
            <a:extLst>
              <a:ext uri="{FF2B5EF4-FFF2-40B4-BE49-F238E27FC236}">
                <a16:creationId xmlns:a16="http://schemas.microsoft.com/office/drawing/2014/main" id="{FBE40CAE-5CE5-4A0D-AEAD-36F9479AA7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83683" y="64928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0E78A3-F829-E742-866A-540630A223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9709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>
            <a:extLst>
              <a:ext uri="{FF2B5EF4-FFF2-40B4-BE49-F238E27FC236}">
                <a16:creationId xmlns:a16="http://schemas.microsoft.com/office/drawing/2014/main" id="{2CBE7F09-DD08-5E42-A613-FAF0EAE2B8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527383" y="-1382230"/>
            <a:ext cx="6181747" cy="6181747"/>
          </a:xfrm>
          <a:prstGeom prst="ellipse">
            <a:avLst/>
          </a:prstGeom>
          <a:solidFill>
            <a:srgbClr val="97BF0D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            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5D4238A-A6FF-BD44-BF75-178052AEBDC5}"/>
              </a:ext>
            </a:extLst>
          </p:cNvPr>
          <p:cNvSpPr txBox="1"/>
          <p:nvPr userDrawn="1"/>
        </p:nvSpPr>
        <p:spPr>
          <a:xfrm>
            <a:off x="1245165" y="2035030"/>
            <a:ext cx="3286882" cy="3339371"/>
          </a:xfrm>
          <a:prstGeom prst="ellipse">
            <a:avLst/>
          </a:prstGeom>
          <a:solidFill>
            <a:srgbClr val="9B1E5C"/>
          </a:solidFill>
          <a:effectLst>
            <a:outerShdw dist="114300" dir="2700000" sx="101000" sy="101000" algn="tl" rotWithShape="0">
              <a:prstClr val="black">
                <a:alpha val="10000"/>
              </a:prstClr>
            </a:outerShdw>
          </a:effectLst>
        </p:spPr>
        <p:txBody>
          <a:bodyPr wrap="square" rtlCol="0" anchor="ctr" anchorCtr="0">
            <a:normAutofit/>
          </a:bodyPr>
          <a:lstStyle/>
          <a:p>
            <a:pPr algn="ctr"/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3B1A1FE-E1B4-F144-9731-2A46DEF07764}"/>
              </a:ext>
            </a:extLst>
          </p:cNvPr>
          <p:cNvSpPr txBox="1"/>
          <p:nvPr userDrawn="1"/>
        </p:nvSpPr>
        <p:spPr>
          <a:xfrm>
            <a:off x="5391213" y="736028"/>
            <a:ext cx="2580965" cy="2568722"/>
          </a:xfrm>
          <a:prstGeom prst="ellipse">
            <a:avLst/>
          </a:prstGeom>
          <a:solidFill>
            <a:srgbClr val="9B1E5C"/>
          </a:solidFill>
          <a:effectLst>
            <a:outerShdw dist="215900" dir="2700000" sx="97000" sy="97000" algn="tl" rotWithShape="0">
              <a:prstClr val="black">
                <a:alpha val="24000"/>
              </a:prstClr>
            </a:outerShdw>
          </a:effectLst>
        </p:spPr>
        <p:txBody>
          <a:bodyPr wrap="square" rtlCol="0" anchor="ctr" anchorCtr="0">
            <a:normAutofit/>
          </a:bodyPr>
          <a:lstStyle/>
          <a:p>
            <a:pPr algn="ctr"/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8DD5F75-649D-7C43-B1AB-FA2C5244873A}"/>
              </a:ext>
            </a:extLst>
          </p:cNvPr>
          <p:cNvSpPr txBox="1"/>
          <p:nvPr userDrawn="1"/>
        </p:nvSpPr>
        <p:spPr>
          <a:xfrm>
            <a:off x="4767687" y="3524660"/>
            <a:ext cx="3011089" cy="2996806"/>
          </a:xfrm>
          <a:prstGeom prst="ellipse">
            <a:avLst/>
          </a:prstGeom>
          <a:solidFill>
            <a:srgbClr val="9B1E5C"/>
          </a:solidFill>
          <a:effectLst>
            <a:outerShdw dist="215900" dir="2700000" sx="97000" sy="97000" algn="tl" rotWithShape="0">
              <a:prstClr val="black">
                <a:alpha val="24000"/>
              </a:prstClr>
            </a:outerShdw>
          </a:effectLst>
        </p:spPr>
        <p:txBody>
          <a:bodyPr wrap="square" rtlCol="0" anchor="ctr" anchorCtr="0">
            <a:normAutofit/>
          </a:bodyPr>
          <a:lstStyle/>
          <a:p>
            <a:pPr algn="ctr"/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36B3EDA-9C03-1246-A402-90938CF5BAF1}"/>
              </a:ext>
            </a:extLst>
          </p:cNvPr>
          <p:cNvSpPr txBox="1"/>
          <p:nvPr userDrawn="1"/>
        </p:nvSpPr>
        <p:spPr>
          <a:xfrm>
            <a:off x="8637942" y="1795616"/>
            <a:ext cx="2405461" cy="2394051"/>
          </a:xfrm>
          <a:prstGeom prst="ellipse">
            <a:avLst/>
          </a:prstGeom>
          <a:solidFill>
            <a:srgbClr val="9B1E5C"/>
          </a:solidFill>
          <a:effectLst>
            <a:outerShdw dist="101600" dir="2700000" sx="101000" sy="101000" algn="tl" rotWithShape="0">
              <a:prstClr val="black">
                <a:alpha val="14000"/>
              </a:prstClr>
            </a:outerShdw>
          </a:effectLst>
        </p:spPr>
        <p:txBody>
          <a:bodyPr wrap="square" rtlCol="0" anchor="ctr" anchorCtr="0">
            <a:normAutofit/>
          </a:bodyPr>
          <a:lstStyle/>
          <a:p>
            <a:pPr algn="ctr"/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C26D848-1E2F-E34C-A524-1BC649EE891E}"/>
              </a:ext>
            </a:extLst>
          </p:cNvPr>
          <p:cNvSpPr/>
          <p:nvPr userDrawn="1"/>
        </p:nvSpPr>
        <p:spPr>
          <a:xfrm>
            <a:off x="0" y="0"/>
            <a:ext cx="12192000" cy="118437"/>
          </a:xfrm>
          <a:prstGeom prst="rect">
            <a:avLst/>
          </a:prstGeom>
          <a:solidFill>
            <a:srgbClr val="98BF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D9695EFB-2E86-CB4D-B83E-8DA0BCB72E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051349" y="5725332"/>
            <a:ext cx="4594279" cy="4594279"/>
          </a:xfrm>
          <a:prstGeom prst="ellipse">
            <a:avLst/>
          </a:prstGeom>
          <a:solidFill>
            <a:srgbClr val="97BF0D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             </a:t>
            </a:r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4D58686B-F3EA-2A40-A762-65743704202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93196" y="584729"/>
            <a:ext cx="4798017" cy="998537"/>
          </a:xfrm>
        </p:spPr>
        <p:txBody>
          <a:bodyPr>
            <a:normAutofit/>
          </a:bodyPr>
          <a:lstStyle>
            <a:lvl1pPr marL="0" indent="0">
              <a:buNone/>
              <a:defRPr sz="4000" b="1" i="0">
                <a:solidFill>
                  <a:srgbClr val="1D2A5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Main title goes here</a:t>
            </a:r>
          </a:p>
        </p:txBody>
      </p:sp>
      <p:sp>
        <p:nvSpPr>
          <p:cNvPr id="17" name="Text Placeholder 6">
            <a:extLst>
              <a:ext uri="{FF2B5EF4-FFF2-40B4-BE49-F238E27FC236}">
                <a16:creationId xmlns:a16="http://schemas.microsoft.com/office/drawing/2014/main" id="{9DDACD1A-56A2-624A-A478-89BD61B6258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245166" y="2035030"/>
            <a:ext cx="3286882" cy="3339371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b="1" i="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Sub title here</a:t>
            </a:r>
          </a:p>
        </p:txBody>
      </p:sp>
      <p:sp>
        <p:nvSpPr>
          <p:cNvPr id="18" name="Text Placeholder 6">
            <a:extLst>
              <a:ext uri="{FF2B5EF4-FFF2-40B4-BE49-F238E27FC236}">
                <a16:creationId xmlns:a16="http://schemas.microsoft.com/office/drawing/2014/main" id="{B8A91CF1-1644-5B4E-8FD7-DFA4CF5E3F6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767686" y="3524660"/>
            <a:ext cx="3011090" cy="2996806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b="1" i="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Sub title here</a:t>
            </a:r>
          </a:p>
        </p:txBody>
      </p:sp>
      <p:sp>
        <p:nvSpPr>
          <p:cNvPr id="19" name="Text Placeholder 6">
            <a:extLst>
              <a:ext uri="{FF2B5EF4-FFF2-40B4-BE49-F238E27FC236}">
                <a16:creationId xmlns:a16="http://schemas.microsoft.com/office/drawing/2014/main" id="{D936796C-7C16-5647-A9A3-427B5AF2239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91212" y="736028"/>
            <a:ext cx="2580966" cy="256872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b="1" i="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Sub title here</a:t>
            </a:r>
          </a:p>
        </p:txBody>
      </p:sp>
      <p:sp>
        <p:nvSpPr>
          <p:cNvPr id="20" name="Text Placeholder 6">
            <a:extLst>
              <a:ext uri="{FF2B5EF4-FFF2-40B4-BE49-F238E27FC236}">
                <a16:creationId xmlns:a16="http://schemas.microsoft.com/office/drawing/2014/main" id="{F89C444A-1FC0-A343-96C7-9B5586BAAA1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600512" y="1795616"/>
            <a:ext cx="2442891" cy="2394051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b="1" i="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Sub title here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662BD8EA-29AC-4E2A-A873-2E19605C51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83683" y="64928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0E78A3-F829-E742-866A-540630A223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8773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020CC3D1-9F23-0E4D-919B-76CC32E31D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185434" y="5646045"/>
            <a:ext cx="4594279" cy="4594279"/>
          </a:xfrm>
          <a:prstGeom prst="ellipse">
            <a:avLst/>
          </a:prstGeom>
          <a:solidFill>
            <a:srgbClr val="97BF0D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            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C4E18C9-0BEF-4542-9929-FFFD3C6F78E5}"/>
              </a:ext>
            </a:extLst>
          </p:cNvPr>
          <p:cNvSpPr/>
          <p:nvPr userDrawn="1"/>
        </p:nvSpPr>
        <p:spPr>
          <a:xfrm>
            <a:off x="0" y="0"/>
            <a:ext cx="12192000" cy="118437"/>
          </a:xfrm>
          <a:prstGeom prst="rect">
            <a:avLst/>
          </a:prstGeom>
          <a:solidFill>
            <a:srgbClr val="98BF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9A4B5CEB-B1E0-1D46-BFE0-D561A27DA0F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93196" y="584729"/>
            <a:ext cx="10312400" cy="998537"/>
          </a:xfrm>
        </p:spPr>
        <p:txBody>
          <a:bodyPr>
            <a:normAutofit/>
          </a:bodyPr>
          <a:lstStyle>
            <a:lvl1pPr marL="0" indent="0">
              <a:buNone/>
              <a:defRPr sz="4000" b="1" i="0">
                <a:solidFill>
                  <a:srgbClr val="1D2A5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Main title goes here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CEB57D79-4702-4648-911E-0FA0A82B78C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93725" y="1651000"/>
            <a:ext cx="10312400" cy="3581400"/>
          </a:xfrm>
        </p:spPr>
        <p:txBody>
          <a:bodyPr>
            <a:normAutofit/>
          </a:bodyPr>
          <a:lstStyle>
            <a:lvl1pPr marL="342900" indent="-342900">
              <a:buClr>
                <a:srgbClr val="93C320"/>
              </a:buClr>
              <a:buFont typeface="Wingdings" pitchFamily="2" charset="2"/>
              <a:buChar char="ü"/>
              <a:defRPr sz="2000">
                <a:solidFill>
                  <a:srgbClr val="1D2A5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>
                <a:solidFill>
                  <a:srgbClr val="1D2A5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Second level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3DD6926-5F5D-4219-8F59-3C2489387E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83683" y="64928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0E78A3-F829-E742-866A-540630A223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916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Cap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Media Placeholder 3">
            <a:extLst>
              <a:ext uri="{FF2B5EF4-FFF2-40B4-BE49-F238E27FC236}">
                <a16:creationId xmlns:a16="http://schemas.microsoft.com/office/drawing/2014/main" id="{09FDA4F8-ABB1-3041-89EB-B04EC797DAFF}"/>
              </a:ext>
            </a:extLst>
          </p:cNvPr>
          <p:cNvSpPr>
            <a:spLocks noGrp="1" noChangeAspect="1"/>
          </p:cNvSpPr>
          <p:nvPr>
            <p:ph type="media" sz="quarter" idx="10"/>
          </p:nvPr>
        </p:nvSpPr>
        <p:spPr>
          <a:xfrm>
            <a:off x="593196" y="1675526"/>
            <a:ext cx="7595541" cy="345870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 dirty="0"/>
              <a:t>Click icon to add media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369FD3CF-D26D-DE48-B216-6F5CDBF3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154886" y="-2496469"/>
            <a:ext cx="4947941" cy="4989298"/>
          </a:xfrm>
          <a:prstGeom prst="ellipse">
            <a:avLst/>
          </a:prstGeom>
          <a:solidFill>
            <a:srgbClr val="97BF0D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            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577A35E-C17E-3347-95FB-0DBDC50F0E3F}"/>
              </a:ext>
            </a:extLst>
          </p:cNvPr>
          <p:cNvSpPr/>
          <p:nvPr userDrawn="1"/>
        </p:nvSpPr>
        <p:spPr>
          <a:xfrm>
            <a:off x="0" y="0"/>
            <a:ext cx="12192000" cy="118437"/>
          </a:xfrm>
          <a:prstGeom prst="rect">
            <a:avLst/>
          </a:prstGeom>
          <a:solidFill>
            <a:srgbClr val="98BF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4F3F9D71-FF75-6747-B98F-0768AEE6685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93196" y="584729"/>
            <a:ext cx="10312400" cy="998537"/>
          </a:xfrm>
        </p:spPr>
        <p:txBody>
          <a:bodyPr>
            <a:normAutofit/>
          </a:bodyPr>
          <a:lstStyle>
            <a:lvl1pPr marL="0" indent="0">
              <a:buNone/>
              <a:defRPr sz="4000" b="1" i="0">
                <a:solidFill>
                  <a:srgbClr val="1D2A5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Main title goes here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2870CA5-5375-4F06-8A33-4603E58588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83683" y="64928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0E78A3-F829-E742-866A-540630A223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9498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Picture with Cap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DABF20E-674B-4443-98FB-658A4A738FA8}"/>
              </a:ext>
            </a:extLst>
          </p:cNvPr>
          <p:cNvSpPr/>
          <p:nvPr userDrawn="1"/>
        </p:nvSpPr>
        <p:spPr>
          <a:xfrm>
            <a:off x="0" y="0"/>
            <a:ext cx="12192000" cy="118437"/>
          </a:xfrm>
          <a:prstGeom prst="rect">
            <a:avLst/>
          </a:prstGeom>
          <a:solidFill>
            <a:srgbClr val="98BF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77698E1-F1BE-2A46-9FDB-D6AFDF26ED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382669" y="-4683724"/>
            <a:ext cx="6181747" cy="6181747"/>
          </a:xfrm>
          <a:prstGeom prst="ellipse">
            <a:avLst/>
          </a:prstGeom>
          <a:solidFill>
            <a:srgbClr val="97BF0D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             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5382746B-DD9A-7E45-8AA4-6881844B9A1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93196" y="584729"/>
            <a:ext cx="10312400" cy="998537"/>
          </a:xfrm>
        </p:spPr>
        <p:txBody>
          <a:bodyPr>
            <a:normAutofit/>
          </a:bodyPr>
          <a:lstStyle>
            <a:lvl1pPr marL="0" indent="0">
              <a:buNone/>
              <a:defRPr sz="4000" b="1" i="0">
                <a:solidFill>
                  <a:srgbClr val="1D2A5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Main title goes here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8A944B50-AACC-4CFF-8E68-D421858197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83683" y="64928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0E78A3-F829-E742-866A-540630A223C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1578FEA5-DD77-46E2-B430-8E25959A0C6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93725" y="1651000"/>
            <a:ext cx="10312400" cy="3581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rgbClr val="1D2A5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>
                <a:solidFill>
                  <a:srgbClr val="1D2A5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4232025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Vertical Tex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874153E-43D4-E04A-B389-5661BA0FDF6C}"/>
              </a:ext>
            </a:extLst>
          </p:cNvPr>
          <p:cNvSpPr/>
          <p:nvPr userDrawn="1"/>
        </p:nvSpPr>
        <p:spPr>
          <a:xfrm>
            <a:off x="0" y="0"/>
            <a:ext cx="12192000" cy="118437"/>
          </a:xfrm>
          <a:prstGeom prst="rect">
            <a:avLst/>
          </a:prstGeom>
          <a:solidFill>
            <a:srgbClr val="98BF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6F7265DC-CEEB-894E-B27E-1232069239D3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1847748935"/>
              </p:ext>
            </p:extLst>
          </p:nvPr>
        </p:nvGraphicFramePr>
        <p:xfrm>
          <a:off x="5336253" y="580169"/>
          <a:ext cx="7791919" cy="51946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Oval 11">
            <a:extLst>
              <a:ext uri="{FF2B5EF4-FFF2-40B4-BE49-F238E27FC236}">
                <a16:creationId xmlns:a16="http://schemas.microsoft.com/office/drawing/2014/main" id="{05AC240B-4B06-9042-B665-A857F4156A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094353" y="5646045"/>
            <a:ext cx="4594279" cy="4594279"/>
          </a:xfrm>
          <a:prstGeom prst="ellipse">
            <a:avLst/>
          </a:prstGeom>
          <a:solidFill>
            <a:srgbClr val="97BF0D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             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AD3C8431-A7CA-0942-ABEC-4890CFA7473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93196" y="584729"/>
            <a:ext cx="6078537" cy="998537"/>
          </a:xfrm>
        </p:spPr>
        <p:txBody>
          <a:bodyPr>
            <a:normAutofit/>
          </a:bodyPr>
          <a:lstStyle>
            <a:lvl1pPr marL="0" indent="0">
              <a:buNone/>
              <a:defRPr sz="4000" b="1" i="0">
                <a:solidFill>
                  <a:srgbClr val="1D2A5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Main title goes here</a:t>
            </a:r>
          </a:p>
        </p:txBody>
      </p:sp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EF8B8E52-7E4E-634C-9D4E-808E1D797E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93725" y="1651000"/>
            <a:ext cx="6078008" cy="3581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rgbClr val="1D2A5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>
                <a:solidFill>
                  <a:srgbClr val="1D2A5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Second level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FA3F946-4BF7-4FA4-81F6-476A5D5490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83683" y="64928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0E78A3-F829-E742-866A-540630A223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5403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B8D2AC4-8874-294A-81A8-A92A267D1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FB5C8A-B834-2743-9BA7-8B50715BD1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852092-03A2-2744-BAAF-8B7A44C48D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A75FFA-9F8E-2F4A-A75D-F9CECBF055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8E9A8B-1FD2-C84A-A4D5-8B8864C373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0E78A3-F829-E742-866A-540630A223C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F79A6959-6324-174B-9B39-E5D16F3B24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314497" y="5281202"/>
            <a:ext cx="3351716" cy="3351716"/>
          </a:xfrm>
          <a:prstGeom prst="ellipse">
            <a:avLst/>
          </a:prstGeom>
          <a:solidFill>
            <a:schemeClr val="tx1">
              <a:alpha val="1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             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B1D2CA3D-87D4-B74C-A7BD-1646D1F760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529126" y="5281202"/>
            <a:ext cx="3351716" cy="335171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             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650897C-237F-AA43-A7C1-469A0463B9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324909" y="5906224"/>
            <a:ext cx="1784742" cy="555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0574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73" r:id="rId2"/>
    <p:sldLayoutId id="2147483653" r:id="rId3"/>
    <p:sldLayoutId id="2147483651" r:id="rId4"/>
    <p:sldLayoutId id="2147483652" r:id="rId5"/>
    <p:sldLayoutId id="2147483654" r:id="rId6"/>
    <p:sldLayoutId id="2147483656" r:id="rId7"/>
    <p:sldLayoutId id="2147483657" r:id="rId8"/>
    <p:sldLayoutId id="2147483658" r:id="rId9"/>
    <p:sldLayoutId id="2147483659" r:id="rId1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598C46-36D0-4A9B-A8BD-3EE104D5E52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6081" y="194430"/>
            <a:ext cx="10312400" cy="998537"/>
          </a:xfrm>
        </p:spPr>
        <p:txBody>
          <a:bodyPr>
            <a:normAutofit fontScale="92500"/>
          </a:bodyPr>
          <a:lstStyle/>
          <a:p>
            <a:r>
              <a:rPr lang="en-GB" dirty="0"/>
              <a:t>Deprivation &amp; Wider Determinants of Health</a:t>
            </a:r>
          </a:p>
        </p:txBody>
      </p:sp>
      <p:pic>
        <p:nvPicPr>
          <p:cNvPr id="7" name="Content Placeholder 6" descr="Map showing the 42 communities across Norfolk and Waveney where some or all of the population live in  the 20% most deprived areas in England. The darker shade is the most deprived 10%, the lighter shade the most deprived 20%&#10;&#10;Description automatically generated">
            <a:extLst>
              <a:ext uri="{FF2B5EF4-FFF2-40B4-BE49-F238E27FC236}">
                <a16:creationId xmlns:a16="http://schemas.microsoft.com/office/drawing/2014/main" id="{96FCBAA2-86DC-4B0E-84A0-D2E26167F749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857" y="836968"/>
            <a:ext cx="6765925" cy="4724400"/>
          </a:xfrm>
        </p:spPr>
      </p:pic>
      <p:graphicFrame>
        <p:nvGraphicFramePr>
          <p:cNvPr id="8" name="Table 7" descr="Table showing counts of population in each Norfolk district in the most deprived 20% of areas in England">
            <a:extLst>
              <a:ext uri="{FF2B5EF4-FFF2-40B4-BE49-F238E27FC236}">
                <a16:creationId xmlns:a16="http://schemas.microsoft.com/office/drawing/2014/main" id="{2BF25A2E-EDF8-43CC-9E13-535B26722A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4087283"/>
              </p:ext>
            </p:extLst>
          </p:nvPr>
        </p:nvGraphicFramePr>
        <p:xfrm>
          <a:off x="7149734" y="840948"/>
          <a:ext cx="4659085" cy="2490084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637212">
                  <a:extLst>
                    <a:ext uri="{9D8B030D-6E8A-4147-A177-3AD203B41FA5}">
                      <a16:colId xmlns:a16="http://schemas.microsoft.com/office/drawing/2014/main" val="3358716417"/>
                    </a:ext>
                  </a:extLst>
                </a:gridCol>
                <a:gridCol w="687977">
                  <a:extLst>
                    <a:ext uri="{9D8B030D-6E8A-4147-A177-3AD203B41FA5}">
                      <a16:colId xmlns:a16="http://schemas.microsoft.com/office/drawing/2014/main" val="4006440115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399277520"/>
                    </a:ext>
                  </a:extLst>
                </a:gridCol>
                <a:gridCol w="756129">
                  <a:extLst>
                    <a:ext uri="{9D8B030D-6E8A-4147-A177-3AD203B41FA5}">
                      <a16:colId xmlns:a16="http://schemas.microsoft.com/office/drawing/2014/main" val="3167495092"/>
                    </a:ext>
                  </a:extLst>
                </a:gridCol>
                <a:gridCol w="881081">
                  <a:extLst>
                    <a:ext uri="{9D8B030D-6E8A-4147-A177-3AD203B41FA5}">
                      <a16:colId xmlns:a16="http://schemas.microsoft.com/office/drawing/2014/main" val="423273416"/>
                    </a:ext>
                  </a:extLst>
                </a:gridCol>
              </a:tblGrid>
              <a:tr h="529895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u="none" strike="noStrike">
                          <a:effectLst/>
                        </a:rPr>
                        <a:t>District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>
                          <a:effectLst/>
                        </a:rPr>
                        <a:t>Most deprived decile 1</a:t>
                      </a:r>
                      <a:br>
                        <a:rPr lang="en-GB" sz="1100" b="1" u="none" strike="noStrike">
                          <a:effectLst/>
                        </a:rPr>
                      </a:br>
                      <a:r>
                        <a:rPr lang="en-GB" sz="1100" b="1" u="none" strike="noStrike">
                          <a:effectLst/>
                        </a:rPr>
                        <a:t>Core 20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>
                          <a:effectLst/>
                        </a:rPr>
                        <a:t>Most deprived decile 2</a:t>
                      </a:r>
                      <a:br>
                        <a:rPr lang="en-GB" sz="1100" b="1" u="none" strike="noStrike">
                          <a:effectLst/>
                        </a:rPr>
                      </a:br>
                      <a:r>
                        <a:rPr lang="en-GB" sz="1100" b="1" u="none" strike="noStrike">
                          <a:effectLst/>
                        </a:rPr>
                        <a:t>Core 20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>
                          <a:effectLst/>
                        </a:rPr>
                        <a:t>Other deciles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>
                          <a:effectLst/>
                        </a:rPr>
                        <a:t>Core 20 Population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6762588"/>
                  </a:ext>
                </a:extLst>
              </a:tr>
              <a:tr h="136202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Breckland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2,500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1A1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12,300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5E1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126,500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5781699"/>
                  </a:ext>
                </a:extLst>
              </a:tr>
              <a:tr h="136202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Broadland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1A1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5E1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131,900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7668311"/>
                  </a:ext>
                </a:extLst>
              </a:tr>
              <a:tr h="144202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Great Yarmouth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26,900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1A1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12,800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5E1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59,500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9101497"/>
                  </a:ext>
                </a:extLst>
              </a:tr>
              <a:tr h="214963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KLWN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12,100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1A1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11,200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5E1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127,900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4559034"/>
                  </a:ext>
                </a:extLst>
              </a:tr>
              <a:tr h="144202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North Norfolk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1A1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2,800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5E1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102,400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8633713"/>
                  </a:ext>
                </a:extLst>
              </a:tr>
              <a:tr h="136202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Norwich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27,400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1A1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28,100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5E1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86,700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55,500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22357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South Norfolk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1A1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5E1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143,100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0824560"/>
                  </a:ext>
                </a:extLst>
              </a:tr>
              <a:tr h="206291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Waveney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16,000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1A1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11,800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5E1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90,700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1549142"/>
                  </a:ext>
                </a:extLst>
              </a:tr>
              <a:tr h="144202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Norfolk and Waveney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84,900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1A1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78,900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5E1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868,800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163,800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5620853"/>
                  </a:ext>
                </a:extLst>
              </a:tr>
              <a:tr h="136202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England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5,603,900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1A1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5,697,200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5E1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45,249,000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11,301,100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8052548"/>
                  </a:ext>
                </a:extLst>
              </a:tr>
            </a:tbl>
          </a:graphicData>
        </a:graphic>
      </p:graphicFrame>
      <p:graphicFrame>
        <p:nvGraphicFramePr>
          <p:cNvPr id="9" name="Table 8" descr="Table showing % of population in each Norfolk district in the most deprived 20% of areas in England">
            <a:extLst>
              <a:ext uri="{FF2B5EF4-FFF2-40B4-BE49-F238E27FC236}">
                <a16:creationId xmlns:a16="http://schemas.microsoft.com/office/drawing/2014/main" id="{45EA0EB6-9F67-4654-BF2C-863D39C768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7128905"/>
              </p:ext>
            </p:extLst>
          </p:nvPr>
        </p:nvGraphicFramePr>
        <p:xfrm>
          <a:off x="7149733" y="3610063"/>
          <a:ext cx="4659085" cy="2457783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637212">
                  <a:extLst>
                    <a:ext uri="{9D8B030D-6E8A-4147-A177-3AD203B41FA5}">
                      <a16:colId xmlns:a16="http://schemas.microsoft.com/office/drawing/2014/main" val="3358716417"/>
                    </a:ext>
                  </a:extLst>
                </a:gridCol>
                <a:gridCol w="687977">
                  <a:extLst>
                    <a:ext uri="{9D8B030D-6E8A-4147-A177-3AD203B41FA5}">
                      <a16:colId xmlns:a16="http://schemas.microsoft.com/office/drawing/2014/main" val="4006440115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399277520"/>
                    </a:ext>
                  </a:extLst>
                </a:gridCol>
                <a:gridCol w="756129">
                  <a:extLst>
                    <a:ext uri="{9D8B030D-6E8A-4147-A177-3AD203B41FA5}">
                      <a16:colId xmlns:a16="http://schemas.microsoft.com/office/drawing/2014/main" val="3167495092"/>
                    </a:ext>
                  </a:extLst>
                </a:gridCol>
                <a:gridCol w="881081">
                  <a:extLst>
                    <a:ext uri="{9D8B030D-6E8A-4147-A177-3AD203B41FA5}">
                      <a16:colId xmlns:a16="http://schemas.microsoft.com/office/drawing/2014/main" val="423273416"/>
                    </a:ext>
                  </a:extLst>
                </a:gridCol>
              </a:tblGrid>
              <a:tr h="529895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u="none" strike="noStrike">
                          <a:effectLst/>
                        </a:rPr>
                        <a:t>District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>
                          <a:effectLst/>
                        </a:rPr>
                        <a:t>Most deprived decile 1</a:t>
                      </a:r>
                      <a:br>
                        <a:rPr lang="en-GB" sz="1100" b="1" u="none" strike="noStrike">
                          <a:effectLst/>
                        </a:rPr>
                      </a:br>
                      <a:r>
                        <a:rPr lang="en-GB" sz="1100" b="1" u="none" strike="noStrike">
                          <a:effectLst/>
                        </a:rPr>
                        <a:t>Core 20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>
                          <a:effectLst/>
                        </a:rPr>
                        <a:t>Most deprived decile 2</a:t>
                      </a:r>
                      <a:br>
                        <a:rPr lang="en-GB" sz="1100" b="1" u="none" strike="noStrike">
                          <a:effectLst/>
                        </a:rPr>
                      </a:br>
                      <a:r>
                        <a:rPr lang="en-GB" sz="1100" b="1" u="none" strike="noStrike">
                          <a:effectLst/>
                        </a:rPr>
                        <a:t>Core 20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>
                          <a:effectLst/>
                        </a:rPr>
                        <a:t>Other deciles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>
                          <a:effectLst/>
                        </a:rPr>
                        <a:t>Core 20 Population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6762588"/>
                  </a:ext>
                </a:extLst>
              </a:tr>
              <a:tr h="136202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Breckland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1.7%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1A1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8.7%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5E1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89.6%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10.4%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5781699"/>
                  </a:ext>
                </a:extLst>
              </a:tr>
              <a:tr h="136202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Broadland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1A1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5E1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100.0%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7668311"/>
                  </a:ext>
                </a:extLst>
              </a:tr>
              <a:tr h="144202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Great Yarmouth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27.1%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1A1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12.9%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5E1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60.0%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40.0%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9101497"/>
                  </a:ext>
                </a:extLst>
              </a:tr>
              <a:tr h="214963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KLWN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8.0%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1A1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7.4%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5E1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84.6%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15.4%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4559034"/>
                  </a:ext>
                </a:extLst>
              </a:tr>
              <a:tr h="144202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North Norfolk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1A1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2.6%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5E1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97.4%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2.6%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8633713"/>
                  </a:ext>
                </a:extLst>
              </a:tr>
              <a:tr h="136202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Norwich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19.3%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1A1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19.7%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5E1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61.0%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39.0%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2235713"/>
                  </a:ext>
                </a:extLst>
              </a:tr>
              <a:tr h="144202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South Norfolk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1A1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5E1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100.0%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0824560"/>
                  </a:ext>
                </a:extLst>
              </a:tr>
              <a:tr h="136202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Waveney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13.5%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1A1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10.0%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5E1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76.5%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23.5%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1549142"/>
                  </a:ext>
                </a:extLst>
              </a:tr>
              <a:tr h="144202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Norfolk and Waveney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8.2%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1A1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7.6%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5E1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84.1%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15.9%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5620853"/>
                  </a:ext>
                </a:extLst>
              </a:tr>
              <a:tr h="136202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England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9.9%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1A1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10.1%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5E1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80.0%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20.0%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8052548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C7589FB9-F249-408E-A6C4-251977813A00}"/>
              </a:ext>
            </a:extLst>
          </p:cNvPr>
          <p:cNvSpPr txBox="1"/>
          <p:nvPr/>
        </p:nvSpPr>
        <p:spPr>
          <a:xfrm>
            <a:off x="58327" y="5569161"/>
            <a:ext cx="6946986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There are 42 communities across Norfolk and Waveney where some or all the population live in the 20% most deprived areas in England. However, none of these communities are in Broadland or South Norfolk.</a:t>
            </a:r>
          </a:p>
          <a:p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Approximately 40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% of the populations of Great Yarmouth and Norwich live in the most deprived 20% of areas in England compared to 16% for Norfolk and Waveney as a whole. </a:t>
            </a:r>
          </a:p>
        </p:txBody>
      </p:sp>
    </p:spTree>
    <p:extLst>
      <p:ext uri="{BB962C8B-B14F-4D97-AF65-F5344CB8AC3E}">
        <p14:creationId xmlns:p14="http://schemas.microsoft.com/office/powerpoint/2010/main" val="4343155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1657</TotalTime>
  <Words>268</Words>
  <Application>Microsoft Office PowerPoint</Application>
  <PresentationFormat>Widescreen</PresentationFormat>
  <Paragraphs>114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Wilson, Christine</cp:lastModifiedBy>
  <cp:revision>25</cp:revision>
  <dcterms:created xsi:type="dcterms:W3CDTF">2020-09-16T10:43:56Z</dcterms:created>
  <dcterms:modified xsi:type="dcterms:W3CDTF">2022-02-25T10:14:43Z</dcterms:modified>
</cp:coreProperties>
</file>